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3.xml" ContentType="application/vnd.openxmlformats-officedocument.drawingml.diagramData+xml"/>
  <Override PartName="/ppt/diagrams/data5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7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90" r:id="rId10"/>
    <p:sldId id="264" r:id="rId11"/>
    <p:sldId id="288" r:id="rId12"/>
    <p:sldId id="265" r:id="rId13"/>
    <p:sldId id="266" r:id="rId14"/>
    <p:sldId id="289" r:id="rId15"/>
    <p:sldId id="267" r:id="rId16"/>
    <p:sldId id="268" r:id="rId17"/>
    <p:sldId id="269" r:id="rId18"/>
    <p:sldId id="275" r:id="rId19"/>
    <p:sldId id="270" r:id="rId20"/>
    <p:sldId id="271" r:id="rId21"/>
    <p:sldId id="272" r:id="rId22"/>
    <p:sldId id="273" r:id="rId23"/>
    <p:sldId id="274" r:id="rId24"/>
    <p:sldId id="276" r:id="rId25"/>
    <p:sldId id="285" r:id="rId26"/>
    <p:sldId id="286" r:id="rId27"/>
    <p:sldId id="287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ED7D31"/>
    <a:srgbClr val="CC0099"/>
    <a:srgbClr val="595959"/>
    <a:srgbClr val="767171"/>
    <a:srgbClr val="FF0000"/>
    <a:srgbClr val="8497B0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 autoAdjust="0"/>
    <p:restoredTop sz="94631" autoAdjust="0"/>
  </p:normalViewPr>
  <p:slideViewPr>
    <p:cSldViewPr>
      <p:cViewPr varScale="1">
        <p:scale>
          <a:sx n="94" d="100"/>
          <a:sy n="94" d="100"/>
        </p:scale>
        <p:origin x="1962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76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5FBF9F-52FE-4C32-A096-CE54D225D8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66880F05-314F-4362-8EE1-302FC6C21286}">
      <dgm:prSet/>
      <dgm:spPr/>
      <dgm:t>
        <a:bodyPr/>
        <a:lstStyle/>
        <a:p>
          <a:r>
            <a:rPr lang="en-US" b="1" dirty="0"/>
            <a:t>Nondeterministic Actions</a:t>
          </a:r>
          <a:r>
            <a:rPr lang="en-US" dirty="0"/>
            <a:t>:</a:t>
          </a:r>
          <a:br>
            <a:rPr lang="en-US" dirty="0"/>
          </a:br>
          <a:r>
            <a:rPr lang="en-US" dirty="0"/>
            <a:t>Outcome of an action in a state is uncertain.</a:t>
          </a:r>
        </a:p>
      </dgm:t>
    </dgm:pt>
    <dgm:pt modelId="{637451E6-B095-4426-9B6A-E2DD86B5D811}" type="parTrans" cxnId="{E083A6CC-F543-424D-8CA1-9ACA23DC0ACE}">
      <dgm:prSet/>
      <dgm:spPr/>
      <dgm:t>
        <a:bodyPr/>
        <a:lstStyle/>
        <a:p>
          <a:endParaRPr lang="en-US"/>
        </a:p>
      </dgm:t>
    </dgm:pt>
    <dgm:pt modelId="{3E13D209-AF5C-4254-A812-04D2B3392969}" type="sibTrans" cxnId="{E083A6CC-F543-424D-8CA1-9ACA23DC0ACE}">
      <dgm:prSet/>
      <dgm:spPr/>
      <dgm:t>
        <a:bodyPr/>
        <a:lstStyle/>
        <a:p>
          <a:endParaRPr lang="en-US"/>
        </a:p>
      </dgm:t>
    </dgm:pt>
    <dgm:pt modelId="{E9C030CA-C09C-4265-A60C-F8C3607C26B6}">
      <dgm:prSet/>
      <dgm:spPr/>
      <dgm:t>
        <a:bodyPr/>
        <a:lstStyle/>
        <a:p>
          <a:r>
            <a:rPr lang="en-US" b="1" dirty="0"/>
            <a:t>No observations</a:t>
          </a:r>
          <a:r>
            <a:rPr lang="en-US" dirty="0"/>
            <a:t>: </a:t>
          </a:r>
          <a:br>
            <a:rPr lang="en-US" dirty="0"/>
          </a:br>
          <a:r>
            <a:rPr lang="en-US" dirty="0" err="1"/>
            <a:t>Sensorless</a:t>
          </a:r>
          <a:r>
            <a:rPr lang="en-US" dirty="0"/>
            <a:t> problem</a:t>
          </a:r>
        </a:p>
      </dgm:t>
    </dgm:pt>
    <dgm:pt modelId="{6F3CE7D6-11E4-40B8-A46A-CDFD3E914FB2}" type="parTrans" cxnId="{AB3D2786-A5A2-4D47-858C-3B0964EC9DCF}">
      <dgm:prSet/>
      <dgm:spPr/>
      <dgm:t>
        <a:bodyPr/>
        <a:lstStyle/>
        <a:p>
          <a:endParaRPr lang="en-US"/>
        </a:p>
      </dgm:t>
    </dgm:pt>
    <dgm:pt modelId="{5D52010A-6F3C-476C-B7E8-2B65A4AA9B39}" type="sibTrans" cxnId="{AB3D2786-A5A2-4D47-858C-3B0964EC9DCF}">
      <dgm:prSet/>
      <dgm:spPr/>
      <dgm:t>
        <a:bodyPr/>
        <a:lstStyle/>
        <a:p>
          <a:endParaRPr lang="en-US"/>
        </a:p>
      </dgm:t>
    </dgm:pt>
    <dgm:pt modelId="{06FD77D4-4DD5-4394-8164-67A752BC2EAC}">
      <dgm:prSet/>
      <dgm:spPr/>
      <dgm:t>
        <a:bodyPr/>
        <a:lstStyle/>
        <a:p>
          <a:r>
            <a:rPr lang="en-US" b="1" dirty="0"/>
            <a:t>Partially observable environments</a:t>
          </a:r>
          <a:r>
            <a:rPr lang="en-US" dirty="0"/>
            <a:t>: </a:t>
          </a:r>
          <a:br>
            <a:rPr lang="en-US" dirty="0"/>
          </a:br>
          <a:r>
            <a:rPr lang="en-US" dirty="0"/>
            <a:t>The agent does not know in what state it is.</a:t>
          </a:r>
        </a:p>
      </dgm:t>
    </dgm:pt>
    <dgm:pt modelId="{9A5688F2-3BF9-45AB-B6DD-C7C4245350A3}" type="parTrans" cxnId="{5FDD4E4B-CF87-4B32-86D2-21D5729BD2FA}">
      <dgm:prSet/>
      <dgm:spPr/>
      <dgm:t>
        <a:bodyPr/>
        <a:lstStyle/>
        <a:p>
          <a:endParaRPr lang="en-US"/>
        </a:p>
      </dgm:t>
    </dgm:pt>
    <dgm:pt modelId="{E5E1F87C-8EF6-4266-833B-34546ECAA8A9}" type="sibTrans" cxnId="{5FDD4E4B-CF87-4B32-86D2-21D5729BD2FA}">
      <dgm:prSet/>
      <dgm:spPr/>
      <dgm:t>
        <a:bodyPr/>
        <a:lstStyle/>
        <a:p>
          <a:endParaRPr lang="en-US"/>
        </a:p>
      </dgm:t>
    </dgm:pt>
    <dgm:pt modelId="{31E99C80-6B0D-4650-B231-B0E630C55A07}">
      <dgm:prSet/>
      <dgm:spPr/>
      <dgm:t>
        <a:bodyPr/>
        <a:lstStyle/>
        <a:p>
          <a:r>
            <a:rPr lang="en-US" b="1" dirty="0"/>
            <a:t>Exploration:</a:t>
          </a:r>
          <a:br>
            <a:rPr lang="en-US" b="1" dirty="0"/>
          </a:br>
          <a:r>
            <a:rPr lang="en-US" b="0" dirty="0"/>
            <a:t>Unknown environments and </a:t>
          </a:r>
          <a:br>
            <a:rPr lang="en-US" b="0" dirty="0"/>
          </a:br>
          <a:r>
            <a:rPr lang="en-US" b="0" dirty="0"/>
            <a:t>Online search</a:t>
          </a:r>
        </a:p>
      </dgm:t>
    </dgm:pt>
    <dgm:pt modelId="{A6244EB7-0D9A-4767-A63E-996CFC5F0343}" type="parTrans" cxnId="{108B533E-FBCF-4E65-926F-89B0864707FF}">
      <dgm:prSet/>
      <dgm:spPr/>
      <dgm:t>
        <a:bodyPr/>
        <a:lstStyle/>
        <a:p>
          <a:endParaRPr lang="en-US"/>
        </a:p>
      </dgm:t>
    </dgm:pt>
    <dgm:pt modelId="{60D5BEE5-030B-4D21-BF6C-EFEEB9F9B7B0}" type="sibTrans" cxnId="{108B533E-FBCF-4E65-926F-89B0864707FF}">
      <dgm:prSet/>
      <dgm:spPr/>
      <dgm:t>
        <a:bodyPr/>
        <a:lstStyle/>
        <a:p>
          <a:endParaRPr lang="en-US"/>
        </a:p>
      </dgm:t>
    </dgm:pt>
    <dgm:pt modelId="{1BEF2848-E8AD-4ECF-957E-AC5FAC45B3C9}" type="pres">
      <dgm:prSet presAssocID="{EB5FBF9F-52FE-4C32-A096-CE54D225D8F5}" presName="root" presStyleCnt="0">
        <dgm:presLayoutVars>
          <dgm:dir/>
          <dgm:resizeHandles val="exact"/>
        </dgm:presLayoutVars>
      </dgm:prSet>
      <dgm:spPr/>
    </dgm:pt>
    <dgm:pt modelId="{51D773B2-68A5-4BDD-9B91-0D1887C12340}" type="pres">
      <dgm:prSet presAssocID="{66880F05-314F-4362-8EE1-302FC6C21286}" presName="compNode" presStyleCnt="0"/>
      <dgm:spPr/>
    </dgm:pt>
    <dgm:pt modelId="{F860220B-0343-46D5-AF8E-0C201AB01391}" type="pres">
      <dgm:prSet presAssocID="{66880F05-314F-4362-8EE1-302FC6C21286}" presName="bgRect" presStyleLbl="bgShp" presStyleIdx="0" presStyleCnt="4"/>
      <dgm:spPr/>
    </dgm:pt>
    <dgm:pt modelId="{8CF7A878-B1B6-4779-B629-553810BA987E}" type="pres">
      <dgm:prSet presAssocID="{66880F05-314F-4362-8EE1-302FC6C2128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ce"/>
        </a:ext>
      </dgm:extLst>
    </dgm:pt>
    <dgm:pt modelId="{BF1366FC-07E0-49ED-B4CA-5C5FC7F84E48}" type="pres">
      <dgm:prSet presAssocID="{66880F05-314F-4362-8EE1-302FC6C21286}" presName="spaceRect" presStyleCnt="0"/>
      <dgm:spPr/>
    </dgm:pt>
    <dgm:pt modelId="{37C83D2A-098D-43A7-8B96-548A7E533393}" type="pres">
      <dgm:prSet presAssocID="{66880F05-314F-4362-8EE1-302FC6C21286}" presName="parTx" presStyleLbl="revTx" presStyleIdx="0" presStyleCnt="4">
        <dgm:presLayoutVars>
          <dgm:chMax val="0"/>
          <dgm:chPref val="0"/>
        </dgm:presLayoutVars>
      </dgm:prSet>
      <dgm:spPr/>
    </dgm:pt>
    <dgm:pt modelId="{6B189506-9240-42A0-B097-850E6542E43D}" type="pres">
      <dgm:prSet presAssocID="{3E13D209-AF5C-4254-A812-04D2B3392969}" presName="sibTrans" presStyleCnt="0"/>
      <dgm:spPr/>
    </dgm:pt>
    <dgm:pt modelId="{007BED57-4E58-433B-9490-01F0F872074F}" type="pres">
      <dgm:prSet presAssocID="{E9C030CA-C09C-4265-A60C-F8C3607C26B6}" presName="compNode" presStyleCnt="0"/>
      <dgm:spPr/>
    </dgm:pt>
    <dgm:pt modelId="{3A907A2F-F08D-40F2-B5C7-500CC20B859F}" type="pres">
      <dgm:prSet presAssocID="{E9C030CA-C09C-4265-A60C-F8C3607C26B6}" presName="bgRect" presStyleLbl="bgShp" presStyleIdx="1" presStyleCnt="4"/>
      <dgm:spPr/>
    </dgm:pt>
    <dgm:pt modelId="{DEEEA0B3-0ACC-49D6-8B11-8C9E14B9FDD3}" type="pres">
      <dgm:prSet presAssocID="{E9C030CA-C09C-4265-A60C-F8C3607C26B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ind"/>
        </a:ext>
      </dgm:extLst>
    </dgm:pt>
    <dgm:pt modelId="{0491D0DA-79E4-4E8A-A268-AE1797E4272D}" type="pres">
      <dgm:prSet presAssocID="{E9C030CA-C09C-4265-A60C-F8C3607C26B6}" presName="spaceRect" presStyleCnt="0"/>
      <dgm:spPr/>
    </dgm:pt>
    <dgm:pt modelId="{06502790-A1AA-40F7-A3BA-9B36CED7D5A2}" type="pres">
      <dgm:prSet presAssocID="{E9C030CA-C09C-4265-A60C-F8C3607C26B6}" presName="parTx" presStyleLbl="revTx" presStyleIdx="1" presStyleCnt="4">
        <dgm:presLayoutVars>
          <dgm:chMax val="0"/>
          <dgm:chPref val="0"/>
        </dgm:presLayoutVars>
      </dgm:prSet>
      <dgm:spPr/>
    </dgm:pt>
    <dgm:pt modelId="{03BBC476-1A17-419B-9142-B3937A69A3A1}" type="pres">
      <dgm:prSet presAssocID="{5D52010A-6F3C-476C-B7E8-2B65A4AA9B39}" presName="sibTrans" presStyleCnt="0"/>
      <dgm:spPr/>
    </dgm:pt>
    <dgm:pt modelId="{FB0B6D4B-10E4-4BF0-8D76-060FD7C802F5}" type="pres">
      <dgm:prSet presAssocID="{06FD77D4-4DD5-4394-8164-67A752BC2EAC}" presName="compNode" presStyleCnt="0"/>
      <dgm:spPr/>
    </dgm:pt>
    <dgm:pt modelId="{DFDD50F0-EBC8-4048-93AB-F293BE95D857}" type="pres">
      <dgm:prSet presAssocID="{06FD77D4-4DD5-4394-8164-67A752BC2EAC}" presName="bgRect" presStyleLbl="bgShp" presStyleIdx="2" presStyleCnt="4"/>
      <dgm:spPr/>
    </dgm:pt>
    <dgm:pt modelId="{D02066D8-8B39-43C5-AEA5-CC020EF5BD66}" type="pres">
      <dgm:prSet presAssocID="{06FD77D4-4DD5-4394-8164-67A752BC2EA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2F5FE885-836A-469F-80C4-42454AAF3AA0}" type="pres">
      <dgm:prSet presAssocID="{06FD77D4-4DD5-4394-8164-67A752BC2EAC}" presName="spaceRect" presStyleCnt="0"/>
      <dgm:spPr/>
    </dgm:pt>
    <dgm:pt modelId="{2861BDAF-D8D7-437D-888F-C69C4D0AAB2B}" type="pres">
      <dgm:prSet presAssocID="{06FD77D4-4DD5-4394-8164-67A752BC2EAC}" presName="parTx" presStyleLbl="revTx" presStyleIdx="2" presStyleCnt="4">
        <dgm:presLayoutVars>
          <dgm:chMax val="0"/>
          <dgm:chPref val="0"/>
        </dgm:presLayoutVars>
      </dgm:prSet>
      <dgm:spPr/>
    </dgm:pt>
    <dgm:pt modelId="{48846A6C-99CE-4A18-8610-B8E1D850EA9F}" type="pres">
      <dgm:prSet presAssocID="{E5E1F87C-8EF6-4266-833B-34546ECAA8A9}" presName="sibTrans" presStyleCnt="0"/>
      <dgm:spPr/>
    </dgm:pt>
    <dgm:pt modelId="{24BA3AA9-6E9B-42B3-AA4F-A97F2BD0AB39}" type="pres">
      <dgm:prSet presAssocID="{31E99C80-6B0D-4650-B231-B0E630C55A07}" presName="compNode" presStyleCnt="0"/>
      <dgm:spPr/>
    </dgm:pt>
    <dgm:pt modelId="{FB84F3AA-EF17-4C50-8899-DA7FA12DAE50}" type="pres">
      <dgm:prSet presAssocID="{31E99C80-6B0D-4650-B231-B0E630C55A07}" presName="bgRect" presStyleLbl="bgShp" presStyleIdx="3" presStyleCnt="4"/>
      <dgm:spPr/>
    </dgm:pt>
    <dgm:pt modelId="{4C7DDB90-122E-4B41-8324-849A55EA472C}" type="pres">
      <dgm:prSet presAssocID="{31E99C80-6B0D-4650-B231-B0E630C55A0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8635EAA8-FAAE-4A7D-823D-7FC6F84AB984}" type="pres">
      <dgm:prSet presAssocID="{31E99C80-6B0D-4650-B231-B0E630C55A07}" presName="spaceRect" presStyleCnt="0"/>
      <dgm:spPr/>
    </dgm:pt>
    <dgm:pt modelId="{C040E591-14F9-460B-954D-E2E1F39C31FB}" type="pres">
      <dgm:prSet presAssocID="{31E99C80-6B0D-4650-B231-B0E630C55A0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25FB92B-5EEF-452B-AE7C-1F56F2D9B60C}" type="presOf" srcId="{E9C030CA-C09C-4265-A60C-F8C3607C26B6}" destId="{06502790-A1AA-40F7-A3BA-9B36CED7D5A2}" srcOrd="0" destOrd="0" presId="urn:microsoft.com/office/officeart/2018/2/layout/IconVerticalSolidList"/>
    <dgm:cxn modelId="{108B533E-FBCF-4E65-926F-89B0864707FF}" srcId="{EB5FBF9F-52FE-4C32-A096-CE54D225D8F5}" destId="{31E99C80-6B0D-4650-B231-B0E630C55A07}" srcOrd="3" destOrd="0" parTransId="{A6244EB7-0D9A-4767-A63E-996CFC5F0343}" sibTransId="{60D5BEE5-030B-4D21-BF6C-EFEEB9F9B7B0}"/>
    <dgm:cxn modelId="{5FDD4E4B-CF87-4B32-86D2-21D5729BD2FA}" srcId="{EB5FBF9F-52FE-4C32-A096-CE54D225D8F5}" destId="{06FD77D4-4DD5-4394-8164-67A752BC2EAC}" srcOrd="2" destOrd="0" parTransId="{9A5688F2-3BF9-45AB-B6DD-C7C4245350A3}" sibTransId="{E5E1F87C-8EF6-4266-833B-34546ECAA8A9}"/>
    <dgm:cxn modelId="{ACA85285-A2B9-4260-AB1F-0F64AB201BA7}" type="presOf" srcId="{66880F05-314F-4362-8EE1-302FC6C21286}" destId="{37C83D2A-098D-43A7-8B96-548A7E533393}" srcOrd="0" destOrd="0" presId="urn:microsoft.com/office/officeart/2018/2/layout/IconVerticalSolidList"/>
    <dgm:cxn modelId="{AB3D2786-A5A2-4D47-858C-3B0964EC9DCF}" srcId="{EB5FBF9F-52FE-4C32-A096-CE54D225D8F5}" destId="{E9C030CA-C09C-4265-A60C-F8C3607C26B6}" srcOrd="1" destOrd="0" parTransId="{6F3CE7D6-11E4-40B8-A46A-CDFD3E914FB2}" sibTransId="{5D52010A-6F3C-476C-B7E8-2B65A4AA9B39}"/>
    <dgm:cxn modelId="{C14B8390-58BF-49C4-89F1-17F81B10C3CE}" type="presOf" srcId="{06FD77D4-4DD5-4394-8164-67A752BC2EAC}" destId="{2861BDAF-D8D7-437D-888F-C69C4D0AAB2B}" srcOrd="0" destOrd="0" presId="urn:microsoft.com/office/officeart/2018/2/layout/IconVerticalSolidList"/>
    <dgm:cxn modelId="{E083A6CC-F543-424D-8CA1-9ACA23DC0ACE}" srcId="{EB5FBF9F-52FE-4C32-A096-CE54D225D8F5}" destId="{66880F05-314F-4362-8EE1-302FC6C21286}" srcOrd="0" destOrd="0" parTransId="{637451E6-B095-4426-9B6A-E2DD86B5D811}" sibTransId="{3E13D209-AF5C-4254-A812-04D2B3392969}"/>
    <dgm:cxn modelId="{CC6C55EA-AF1C-4707-B363-1BBCB781BA1D}" type="presOf" srcId="{EB5FBF9F-52FE-4C32-A096-CE54D225D8F5}" destId="{1BEF2848-E8AD-4ECF-957E-AC5FAC45B3C9}" srcOrd="0" destOrd="0" presId="urn:microsoft.com/office/officeart/2018/2/layout/IconVerticalSolidList"/>
    <dgm:cxn modelId="{EB9BFFF2-4FD2-497B-A5F0-A0E5675C9205}" type="presOf" srcId="{31E99C80-6B0D-4650-B231-B0E630C55A07}" destId="{C040E591-14F9-460B-954D-E2E1F39C31FB}" srcOrd="0" destOrd="0" presId="urn:microsoft.com/office/officeart/2018/2/layout/IconVerticalSolidList"/>
    <dgm:cxn modelId="{3977F93D-0B29-416A-9894-EDE7D3A4E33F}" type="presParOf" srcId="{1BEF2848-E8AD-4ECF-957E-AC5FAC45B3C9}" destId="{51D773B2-68A5-4BDD-9B91-0D1887C12340}" srcOrd="0" destOrd="0" presId="urn:microsoft.com/office/officeart/2018/2/layout/IconVerticalSolidList"/>
    <dgm:cxn modelId="{0AD0A3C4-BE89-4F60-BF5B-A53FAED125D1}" type="presParOf" srcId="{51D773B2-68A5-4BDD-9B91-0D1887C12340}" destId="{F860220B-0343-46D5-AF8E-0C201AB01391}" srcOrd="0" destOrd="0" presId="urn:microsoft.com/office/officeart/2018/2/layout/IconVerticalSolidList"/>
    <dgm:cxn modelId="{C779F1F5-70A8-4679-9321-0320AA570197}" type="presParOf" srcId="{51D773B2-68A5-4BDD-9B91-0D1887C12340}" destId="{8CF7A878-B1B6-4779-B629-553810BA987E}" srcOrd="1" destOrd="0" presId="urn:microsoft.com/office/officeart/2018/2/layout/IconVerticalSolidList"/>
    <dgm:cxn modelId="{97824A07-8198-4069-B0E7-9629EBC5F40F}" type="presParOf" srcId="{51D773B2-68A5-4BDD-9B91-0D1887C12340}" destId="{BF1366FC-07E0-49ED-B4CA-5C5FC7F84E48}" srcOrd="2" destOrd="0" presId="urn:microsoft.com/office/officeart/2018/2/layout/IconVerticalSolidList"/>
    <dgm:cxn modelId="{196F49AE-B934-41A9-9CF9-F5E8DAC53117}" type="presParOf" srcId="{51D773B2-68A5-4BDD-9B91-0D1887C12340}" destId="{37C83D2A-098D-43A7-8B96-548A7E533393}" srcOrd="3" destOrd="0" presId="urn:microsoft.com/office/officeart/2018/2/layout/IconVerticalSolidList"/>
    <dgm:cxn modelId="{CE5DC75E-A009-4FA0-99BF-7FA5F911D4E9}" type="presParOf" srcId="{1BEF2848-E8AD-4ECF-957E-AC5FAC45B3C9}" destId="{6B189506-9240-42A0-B097-850E6542E43D}" srcOrd="1" destOrd="0" presId="urn:microsoft.com/office/officeart/2018/2/layout/IconVerticalSolidList"/>
    <dgm:cxn modelId="{DB901D07-63C1-4959-BC78-5BE6A3BC6D6A}" type="presParOf" srcId="{1BEF2848-E8AD-4ECF-957E-AC5FAC45B3C9}" destId="{007BED57-4E58-433B-9490-01F0F872074F}" srcOrd="2" destOrd="0" presId="urn:microsoft.com/office/officeart/2018/2/layout/IconVerticalSolidList"/>
    <dgm:cxn modelId="{1B878917-9960-4C3F-9414-B5A0ED4868A9}" type="presParOf" srcId="{007BED57-4E58-433B-9490-01F0F872074F}" destId="{3A907A2F-F08D-40F2-B5C7-500CC20B859F}" srcOrd="0" destOrd="0" presId="urn:microsoft.com/office/officeart/2018/2/layout/IconVerticalSolidList"/>
    <dgm:cxn modelId="{31FE675E-C0F8-46A0-A549-4F695587D214}" type="presParOf" srcId="{007BED57-4E58-433B-9490-01F0F872074F}" destId="{DEEEA0B3-0ACC-49D6-8B11-8C9E14B9FDD3}" srcOrd="1" destOrd="0" presId="urn:microsoft.com/office/officeart/2018/2/layout/IconVerticalSolidList"/>
    <dgm:cxn modelId="{39E8D346-D416-4401-AD4D-E1943A4D56DB}" type="presParOf" srcId="{007BED57-4E58-433B-9490-01F0F872074F}" destId="{0491D0DA-79E4-4E8A-A268-AE1797E4272D}" srcOrd="2" destOrd="0" presId="urn:microsoft.com/office/officeart/2018/2/layout/IconVerticalSolidList"/>
    <dgm:cxn modelId="{2CB8460D-A8C2-46E4-A55A-C79EF697C9C9}" type="presParOf" srcId="{007BED57-4E58-433B-9490-01F0F872074F}" destId="{06502790-A1AA-40F7-A3BA-9B36CED7D5A2}" srcOrd="3" destOrd="0" presId="urn:microsoft.com/office/officeart/2018/2/layout/IconVerticalSolidList"/>
    <dgm:cxn modelId="{15352B80-AEE9-48A4-9A8D-DD6AC642044C}" type="presParOf" srcId="{1BEF2848-E8AD-4ECF-957E-AC5FAC45B3C9}" destId="{03BBC476-1A17-419B-9142-B3937A69A3A1}" srcOrd="3" destOrd="0" presId="urn:microsoft.com/office/officeart/2018/2/layout/IconVerticalSolidList"/>
    <dgm:cxn modelId="{E3A2646D-9AAD-4AC1-9861-7D29EEE3964B}" type="presParOf" srcId="{1BEF2848-E8AD-4ECF-957E-AC5FAC45B3C9}" destId="{FB0B6D4B-10E4-4BF0-8D76-060FD7C802F5}" srcOrd="4" destOrd="0" presId="urn:microsoft.com/office/officeart/2018/2/layout/IconVerticalSolidList"/>
    <dgm:cxn modelId="{A6892CD3-CC0E-4DF1-8988-B14EF3752A88}" type="presParOf" srcId="{FB0B6D4B-10E4-4BF0-8D76-060FD7C802F5}" destId="{DFDD50F0-EBC8-4048-93AB-F293BE95D857}" srcOrd="0" destOrd="0" presId="urn:microsoft.com/office/officeart/2018/2/layout/IconVerticalSolidList"/>
    <dgm:cxn modelId="{1EA6B7A9-6AFE-42F0-A4F7-931AFED4D97A}" type="presParOf" srcId="{FB0B6D4B-10E4-4BF0-8D76-060FD7C802F5}" destId="{D02066D8-8B39-43C5-AEA5-CC020EF5BD66}" srcOrd="1" destOrd="0" presId="urn:microsoft.com/office/officeart/2018/2/layout/IconVerticalSolidList"/>
    <dgm:cxn modelId="{BBFD8D7C-2CE0-4FAE-872F-148EC0782698}" type="presParOf" srcId="{FB0B6D4B-10E4-4BF0-8D76-060FD7C802F5}" destId="{2F5FE885-836A-469F-80C4-42454AAF3AA0}" srcOrd="2" destOrd="0" presId="urn:microsoft.com/office/officeart/2018/2/layout/IconVerticalSolidList"/>
    <dgm:cxn modelId="{BA93D133-692D-4EC3-80D9-ED3F6E5E48A9}" type="presParOf" srcId="{FB0B6D4B-10E4-4BF0-8D76-060FD7C802F5}" destId="{2861BDAF-D8D7-437D-888F-C69C4D0AAB2B}" srcOrd="3" destOrd="0" presId="urn:microsoft.com/office/officeart/2018/2/layout/IconVerticalSolidList"/>
    <dgm:cxn modelId="{69C6F3AB-3769-4440-B385-CF00AF97C649}" type="presParOf" srcId="{1BEF2848-E8AD-4ECF-957E-AC5FAC45B3C9}" destId="{48846A6C-99CE-4A18-8610-B8E1D850EA9F}" srcOrd="5" destOrd="0" presId="urn:microsoft.com/office/officeart/2018/2/layout/IconVerticalSolidList"/>
    <dgm:cxn modelId="{3BD6047E-783C-48A5-B77D-A02BC944F1A5}" type="presParOf" srcId="{1BEF2848-E8AD-4ECF-957E-AC5FAC45B3C9}" destId="{24BA3AA9-6E9B-42B3-AA4F-A97F2BD0AB39}" srcOrd="6" destOrd="0" presId="urn:microsoft.com/office/officeart/2018/2/layout/IconVerticalSolidList"/>
    <dgm:cxn modelId="{D1445EC0-27AA-4E27-B85E-FAB2D4F1D1AF}" type="presParOf" srcId="{24BA3AA9-6E9B-42B3-AA4F-A97F2BD0AB39}" destId="{FB84F3AA-EF17-4C50-8899-DA7FA12DAE50}" srcOrd="0" destOrd="0" presId="urn:microsoft.com/office/officeart/2018/2/layout/IconVerticalSolidList"/>
    <dgm:cxn modelId="{8E4F5255-BB14-419B-A8A7-2E58472F6B1F}" type="presParOf" srcId="{24BA3AA9-6E9B-42B3-AA4F-A97F2BD0AB39}" destId="{4C7DDB90-122E-4B41-8324-849A55EA472C}" srcOrd="1" destOrd="0" presId="urn:microsoft.com/office/officeart/2018/2/layout/IconVerticalSolidList"/>
    <dgm:cxn modelId="{9D02B88F-240A-4671-93A1-2B1605B8CFE8}" type="presParOf" srcId="{24BA3AA9-6E9B-42B3-AA4F-A97F2BD0AB39}" destId="{8635EAA8-FAAE-4A7D-823D-7FC6F84AB984}" srcOrd="2" destOrd="0" presId="urn:microsoft.com/office/officeart/2018/2/layout/IconVerticalSolidList"/>
    <dgm:cxn modelId="{59DC06AF-53A6-4BE4-BF5E-549F92FFC239}" type="presParOf" srcId="{24BA3AA9-6E9B-42B3-AA4F-A97F2BD0AB39}" destId="{C040E591-14F9-460B-954D-E2E1F39C31F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6E255B-A9B8-44EA-A139-33C10DCD3B15}" type="doc">
      <dgm:prSet loTypeId="urn:microsoft.com/office/officeart/2005/8/layout/cycle1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9BFA5E0-4D2C-4D43-9577-F4680DC313F7}">
      <dgm:prSet phldrT="[Text]" custT="1"/>
      <dgm:spPr/>
      <dgm:t>
        <a:bodyPr/>
        <a:lstStyle/>
        <a:p>
          <a:r>
            <a:rPr lang="en-US" sz="1400" dirty="0"/>
            <a:t>Prediction for action</a:t>
          </a:r>
        </a:p>
      </dgm:t>
    </dgm:pt>
    <dgm:pt modelId="{3DE34370-ED92-4177-B8F9-D84B9CC7E7A5}" type="parTrans" cxnId="{8497563A-C354-43D2-AD9E-C3FB2E2D7E6A}">
      <dgm:prSet/>
      <dgm:spPr/>
      <dgm:t>
        <a:bodyPr/>
        <a:lstStyle/>
        <a:p>
          <a:endParaRPr lang="en-US"/>
        </a:p>
      </dgm:t>
    </dgm:pt>
    <dgm:pt modelId="{26D21B62-3B3E-46D9-B3D0-E5D9864E25D0}" type="sibTrans" cxnId="{8497563A-C354-43D2-AD9E-C3FB2E2D7E6A}">
      <dgm:prSet/>
      <dgm:spPr/>
      <dgm:t>
        <a:bodyPr/>
        <a:lstStyle/>
        <a:p>
          <a:endParaRPr lang="en-US"/>
        </a:p>
      </dgm:t>
    </dgm:pt>
    <dgm:pt modelId="{ECA75D4D-899A-4EE0-B16C-50091C22B8BD}">
      <dgm:prSet phldrT="[Text]" custT="1"/>
      <dgm:spPr/>
      <dgm:t>
        <a:bodyPr/>
        <a:lstStyle/>
        <a:p>
          <a:r>
            <a:rPr lang="en-US" sz="1400" dirty="0"/>
            <a:t>Update with observation</a:t>
          </a:r>
        </a:p>
      </dgm:t>
    </dgm:pt>
    <dgm:pt modelId="{512058A7-5D54-4DE4-9557-5C8039F189DE}" type="parTrans" cxnId="{CE26B399-92A7-48C9-BD0C-122266B7248C}">
      <dgm:prSet/>
      <dgm:spPr/>
      <dgm:t>
        <a:bodyPr/>
        <a:lstStyle/>
        <a:p>
          <a:endParaRPr lang="en-US"/>
        </a:p>
      </dgm:t>
    </dgm:pt>
    <dgm:pt modelId="{BFBE0FD8-2F3C-4A84-8E8C-C7E8A260BE2D}" type="sibTrans" cxnId="{CE26B399-92A7-48C9-BD0C-122266B7248C}">
      <dgm:prSet/>
      <dgm:spPr/>
      <dgm:t>
        <a:bodyPr/>
        <a:lstStyle/>
        <a:p>
          <a:endParaRPr lang="en-US"/>
        </a:p>
      </dgm:t>
    </dgm:pt>
    <dgm:pt modelId="{F44B5E09-DF94-4CF4-933C-428652064DCF}" type="pres">
      <dgm:prSet presAssocID="{8B6E255B-A9B8-44EA-A139-33C10DCD3B15}" presName="cycle" presStyleCnt="0">
        <dgm:presLayoutVars>
          <dgm:dir/>
          <dgm:resizeHandles val="exact"/>
        </dgm:presLayoutVars>
      </dgm:prSet>
      <dgm:spPr/>
    </dgm:pt>
    <dgm:pt modelId="{08BDA440-1763-4014-964E-0F601088932C}" type="pres">
      <dgm:prSet presAssocID="{ECA75D4D-899A-4EE0-B16C-50091C22B8BD}" presName="dummy" presStyleCnt="0"/>
      <dgm:spPr/>
    </dgm:pt>
    <dgm:pt modelId="{59C62E99-BE18-4FC7-A1BF-CCD9DBAD5A09}" type="pres">
      <dgm:prSet presAssocID="{ECA75D4D-899A-4EE0-B16C-50091C22B8BD}" presName="node" presStyleLbl="revTx" presStyleIdx="0" presStyleCnt="2" custScaleX="115063">
        <dgm:presLayoutVars>
          <dgm:bulletEnabled val="1"/>
        </dgm:presLayoutVars>
      </dgm:prSet>
      <dgm:spPr/>
    </dgm:pt>
    <dgm:pt modelId="{2768B556-4316-44C8-9173-88A06C423158}" type="pres">
      <dgm:prSet presAssocID="{BFBE0FD8-2F3C-4A84-8E8C-C7E8A260BE2D}" presName="sibTrans" presStyleLbl="node1" presStyleIdx="0" presStyleCnt="2"/>
      <dgm:spPr/>
    </dgm:pt>
    <dgm:pt modelId="{FC35A221-5405-4869-8AE4-902A8F6A2964}" type="pres">
      <dgm:prSet presAssocID="{79BFA5E0-4D2C-4D43-9577-F4680DC313F7}" presName="dummy" presStyleCnt="0"/>
      <dgm:spPr/>
    </dgm:pt>
    <dgm:pt modelId="{D85D4D25-4F5E-4D7A-B631-047DE7DEEADA}" type="pres">
      <dgm:prSet presAssocID="{79BFA5E0-4D2C-4D43-9577-F4680DC313F7}" presName="node" presStyleLbl="revTx" presStyleIdx="1" presStyleCnt="2" custScaleX="115063">
        <dgm:presLayoutVars>
          <dgm:bulletEnabled val="1"/>
        </dgm:presLayoutVars>
      </dgm:prSet>
      <dgm:spPr/>
    </dgm:pt>
    <dgm:pt modelId="{A427F1F6-96C1-4BD8-8DD8-AD8545D18E0A}" type="pres">
      <dgm:prSet presAssocID="{26D21B62-3B3E-46D9-B3D0-E5D9864E25D0}" presName="sibTrans" presStyleLbl="node1" presStyleIdx="1" presStyleCnt="2"/>
      <dgm:spPr/>
    </dgm:pt>
  </dgm:ptLst>
  <dgm:cxnLst>
    <dgm:cxn modelId="{8497563A-C354-43D2-AD9E-C3FB2E2D7E6A}" srcId="{8B6E255B-A9B8-44EA-A139-33C10DCD3B15}" destId="{79BFA5E0-4D2C-4D43-9577-F4680DC313F7}" srcOrd="1" destOrd="0" parTransId="{3DE34370-ED92-4177-B8F9-D84B9CC7E7A5}" sibTransId="{26D21B62-3B3E-46D9-B3D0-E5D9864E25D0}"/>
    <dgm:cxn modelId="{CC11FC4F-4EFE-4D06-9F9B-9EB2AA5C04B2}" type="presOf" srcId="{79BFA5E0-4D2C-4D43-9577-F4680DC313F7}" destId="{D85D4D25-4F5E-4D7A-B631-047DE7DEEADA}" srcOrd="0" destOrd="0" presId="urn:microsoft.com/office/officeart/2005/8/layout/cycle1"/>
    <dgm:cxn modelId="{D7E41572-D935-4371-BD27-2CDAB2E6B781}" type="presOf" srcId="{8B6E255B-A9B8-44EA-A139-33C10DCD3B15}" destId="{F44B5E09-DF94-4CF4-933C-428652064DCF}" srcOrd="0" destOrd="0" presId="urn:microsoft.com/office/officeart/2005/8/layout/cycle1"/>
    <dgm:cxn modelId="{CE26B399-92A7-48C9-BD0C-122266B7248C}" srcId="{8B6E255B-A9B8-44EA-A139-33C10DCD3B15}" destId="{ECA75D4D-899A-4EE0-B16C-50091C22B8BD}" srcOrd="0" destOrd="0" parTransId="{512058A7-5D54-4DE4-9557-5C8039F189DE}" sibTransId="{BFBE0FD8-2F3C-4A84-8E8C-C7E8A260BE2D}"/>
    <dgm:cxn modelId="{9DC2BCAB-FBE6-4FED-BB00-8D5E8F8149DE}" type="presOf" srcId="{BFBE0FD8-2F3C-4A84-8E8C-C7E8A260BE2D}" destId="{2768B556-4316-44C8-9173-88A06C423158}" srcOrd="0" destOrd="0" presId="urn:microsoft.com/office/officeart/2005/8/layout/cycle1"/>
    <dgm:cxn modelId="{8CCE18B6-C2B0-4916-8165-78965ECCFF20}" type="presOf" srcId="{ECA75D4D-899A-4EE0-B16C-50091C22B8BD}" destId="{59C62E99-BE18-4FC7-A1BF-CCD9DBAD5A09}" srcOrd="0" destOrd="0" presId="urn:microsoft.com/office/officeart/2005/8/layout/cycle1"/>
    <dgm:cxn modelId="{D03D8EF8-151F-4C35-847E-E2D7A05BA1F3}" type="presOf" srcId="{26D21B62-3B3E-46D9-B3D0-E5D9864E25D0}" destId="{A427F1F6-96C1-4BD8-8DD8-AD8545D18E0A}" srcOrd="0" destOrd="0" presId="urn:microsoft.com/office/officeart/2005/8/layout/cycle1"/>
    <dgm:cxn modelId="{59A42C3B-82DF-4B97-B9C8-7BE14D320209}" type="presParOf" srcId="{F44B5E09-DF94-4CF4-933C-428652064DCF}" destId="{08BDA440-1763-4014-964E-0F601088932C}" srcOrd="0" destOrd="0" presId="urn:microsoft.com/office/officeart/2005/8/layout/cycle1"/>
    <dgm:cxn modelId="{45F3E394-A278-44B4-B218-5B5C4A80A5CA}" type="presParOf" srcId="{F44B5E09-DF94-4CF4-933C-428652064DCF}" destId="{59C62E99-BE18-4FC7-A1BF-CCD9DBAD5A09}" srcOrd="1" destOrd="0" presId="urn:microsoft.com/office/officeart/2005/8/layout/cycle1"/>
    <dgm:cxn modelId="{01331533-DEBE-4643-B5AF-C86D9DC1CE84}" type="presParOf" srcId="{F44B5E09-DF94-4CF4-933C-428652064DCF}" destId="{2768B556-4316-44C8-9173-88A06C423158}" srcOrd="2" destOrd="0" presId="urn:microsoft.com/office/officeart/2005/8/layout/cycle1"/>
    <dgm:cxn modelId="{2A9CAD55-5446-4AF0-AEAF-2D5DD4C7E414}" type="presParOf" srcId="{F44B5E09-DF94-4CF4-933C-428652064DCF}" destId="{FC35A221-5405-4869-8AE4-902A8F6A2964}" srcOrd="3" destOrd="0" presId="urn:microsoft.com/office/officeart/2005/8/layout/cycle1"/>
    <dgm:cxn modelId="{79609096-CC9E-4F6B-97A3-E6705B5552C2}" type="presParOf" srcId="{F44B5E09-DF94-4CF4-933C-428652064DCF}" destId="{D85D4D25-4F5E-4D7A-B631-047DE7DEEADA}" srcOrd="4" destOrd="0" presId="urn:microsoft.com/office/officeart/2005/8/layout/cycle1"/>
    <dgm:cxn modelId="{A52EE87E-5159-45E4-853D-AF07BD00E26F}" type="presParOf" srcId="{F44B5E09-DF94-4CF4-933C-428652064DCF}" destId="{A427F1F6-96C1-4BD8-8DD8-AD8545D18E0A}" srcOrd="5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6E255B-A9B8-44EA-A139-33C10DCD3B15}" type="doc">
      <dgm:prSet loTypeId="urn:microsoft.com/office/officeart/2005/8/layout/cycle1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9BFA5E0-4D2C-4D43-9577-F4680DC313F7}">
      <dgm:prSet phldrT="[Text]" custT="1"/>
      <dgm:spPr/>
      <dgm:t>
        <a:bodyPr/>
        <a:lstStyle/>
        <a:p>
          <a:r>
            <a:rPr lang="en-US" sz="1400" dirty="0"/>
            <a:t>Prediction for action</a:t>
          </a:r>
        </a:p>
      </dgm:t>
    </dgm:pt>
    <dgm:pt modelId="{3DE34370-ED92-4177-B8F9-D84B9CC7E7A5}" type="parTrans" cxnId="{8497563A-C354-43D2-AD9E-C3FB2E2D7E6A}">
      <dgm:prSet/>
      <dgm:spPr/>
      <dgm:t>
        <a:bodyPr/>
        <a:lstStyle/>
        <a:p>
          <a:endParaRPr lang="en-US"/>
        </a:p>
      </dgm:t>
    </dgm:pt>
    <dgm:pt modelId="{26D21B62-3B3E-46D9-B3D0-E5D9864E25D0}" type="sibTrans" cxnId="{8497563A-C354-43D2-AD9E-C3FB2E2D7E6A}">
      <dgm:prSet/>
      <dgm:spPr/>
      <dgm:t>
        <a:bodyPr/>
        <a:lstStyle/>
        <a:p>
          <a:endParaRPr lang="en-US"/>
        </a:p>
      </dgm:t>
    </dgm:pt>
    <dgm:pt modelId="{ECA75D4D-899A-4EE0-B16C-50091C22B8BD}">
      <dgm:prSet phldrT="[Text]" custT="1"/>
      <dgm:spPr/>
      <dgm:t>
        <a:bodyPr/>
        <a:lstStyle/>
        <a:p>
          <a:r>
            <a:rPr lang="en-US" sz="1400" dirty="0"/>
            <a:t>Update with observation</a:t>
          </a:r>
        </a:p>
      </dgm:t>
    </dgm:pt>
    <dgm:pt modelId="{512058A7-5D54-4DE4-9557-5C8039F189DE}" type="parTrans" cxnId="{CE26B399-92A7-48C9-BD0C-122266B7248C}">
      <dgm:prSet/>
      <dgm:spPr/>
      <dgm:t>
        <a:bodyPr/>
        <a:lstStyle/>
        <a:p>
          <a:endParaRPr lang="en-US"/>
        </a:p>
      </dgm:t>
    </dgm:pt>
    <dgm:pt modelId="{BFBE0FD8-2F3C-4A84-8E8C-C7E8A260BE2D}" type="sibTrans" cxnId="{CE26B399-92A7-48C9-BD0C-122266B7248C}">
      <dgm:prSet/>
      <dgm:spPr/>
      <dgm:t>
        <a:bodyPr/>
        <a:lstStyle/>
        <a:p>
          <a:endParaRPr lang="en-US"/>
        </a:p>
      </dgm:t>
    </dgm:pt>
    <dgm:pt modelId="{F44B5E09-DF94-4CF4-933C-428652064DCF}" type="pres">
      <dgm:prSet presAssocID="{8B6E255B-A9B8-44EA-A139-33C10DCD3B15}" presName="cycle" presStyleCnt="0">
        <dgm:presLayoutVars>
          <dgm:dir/>
          <dgm:resizeHandles val="exact"/>
        </dgm:presLayoutVars>
      </dgm:prSet>
      <dgm:spPr/>
    </dgm:pt>
    <dgm:pt modelId="{08BDA440-1763-4014-964E-0F601088932C}" type="pres">
      <dgm:prSet presAssocID="{ECA75D4D-899A-4EE0-B16C-50091C22B8BD}" presName="dummy" presStyleCnt="0"/>
      <dgm:spPr/>
    </dgm:pt>
    <dgm:pt modelId="{59C62E99-BE18-4FC7-A1BF-CCD9DBAD5A09}" type="pres">
      <dgm:prSet presAssocID="{ECA75D4D-899A-4EE0-B16C-50091C22B8BD}" presName="node" presStyleLbl="revTx" presStyleIdx="0" presStyleCnt="2" custScaleX="115063">
        <dgm:presLayoutVars>
          <dgm:bulletEnabled val="1"/>
        </dgm:presLayoutVars>
      </dgm:prSet>
      <dgm:spPr/>
    </dgm:pt>
    <dgm:pt modelId="{2768B556-4316-44C8-9173-88A06C423158}" type="pres">
      <dgm:prSet presAssocID="{BFBE0FD8-2F3C-4A84-8E8C-C7E8A260BE2D}" presName="sibTrans" presStyleLbl="node1" presStyleIdx="0" presStyleCnt="2"/>
      <dgm:spPr/>
    </dgm:pt>
    <dgm:pt modelId="{FC35A221-5405-4869-8AE4-902A8F6A2964}" type="pres">
      <dgm:prSet presAssocID="{79BFA5E0-4D2C-4D43-9577-F4680DC313F7}" presName="dummy" presStyleCnt="0"/>
      <dgm:spPr/>
    </dgm:pt>
    <dgm:pt modelId="{D85D4D25-4F5E-4D7A-B631-047DE7DEEADA}" type="pres">
      <dgm:prSet presAssocID="{79BFA5E0-4D2C-4D43-9577-F4680DC313F7}" presName="node" presStyleLbl="revTx" presStyleIdx="1" presStyleCnt="2" custScaleX="115063">
        <dgm:presLayoutVars>
          <dgm:bulletEnabled val="1"/>
        </dgm:presLayoutVars>
      </dgm:prSet>
      <dgm:spPr/>
    </dgm:pt>
    <dgm:pt modelId="{A427F1F6-96C1-4BD8-8DD8-AD8545D18E0A}" type="pres">
      <dgm:prSet presAssocID="{26D21B62-3B3E-46D9-B3D0-E5D9864E25D0}" presName="sibTrans" presStyleLbl="node1" presStyleIdx="1" presStyleCnt="2"/>
      <dgm:spPr/>
    </dgm:pt>
  </dgm:ptLst>
  <dgm:cxnLst>
    <dgm:cxn modelId="{8497563A-C354-43D2-AD9E-C3FB2E2D7E6A}" srcId="{8B6E255B-A9B8-44EA-A139-33C10DCD3B15}" destId="{79BFA5E0-4D2C-4D43-9577-F4680DC313F7}" srcOrd="1" destOrd="0" parTransId="{3DE34370-ED92-4177-B8F9-D84B9CC7E7A5}" sibTransId="{26D21B62-3B3E-46D9-B3D0-E5D9864E25D0}"/>
    <dgm:cxn modelId="{CC11FC4F-4EFE-4D06-9F9B-9EB2AA5C04B2}" type="presOf" srcId="{79BFA5E0-4D2C-4D43-9577-F4680DC313F7}" destId="{D85D4D25-4F5E-4D7A-B631-047DE7DEEADA}" srcOrd="0" destOrd="0" presId="urn:microsoft.com/office/officeart/2005/8/layout/cycle1"/>
    <dgm:cxn modelId="{D7E41572-D935-4371-BD27-2CDAB2E6B781}" type="presOf" srcId="{8B6E255B-A9B8-44EA-A139-33C10DCD3B15}" destId="{F44B5E09-DF94-4CF4-933C-428652064DCF}" srcOrd="0" destOrd="0" presId="urn:microsoft.com/office/officeart/2005/8/layout/cycle1"/>
    <dgm:cxn modelId="{CE26B399-92A7-48C9-BD0C-122266B7248C}" srcId="{8B6E255B-A9B8-44EA-A139-33C10DCD3B15}" destId="{ECA75D4D-899A-4EE0-B16C-50091C22B8BD}" srcOrd="0" destOrd="0" parTransId="{512058A7-5D54-4DE4-9557-5C8039F189DE}" sibTransId="{BFBE0FD8-2F3C-4A84-8E8C-C7E8A260BE2D}"/>
    <dgm:cxn modelId="{9DC2BCAB-FBE6-4FED-BB00-8D5E8F8149DE}" type="presOf" srcId="{BFBE0FD8-2F3C-4A84-8E8C-C7E8A260BE2D}" destId="{2768B556-4316-44C8-9173-88A06C423158}" srcOrd="0" destOrd="0" presId="urn:microsoft.com/office/officeart/2005/8/layout/cycle1"/>
    <dgm:cxn modelId="{8CCE18B6-C2B0-4916-8165-78965ECCFF20}" type="presOf" srcId="{ECA75D4D-899A-4EE0-B16C-50091C22B8BD}" destId="{59C62E99-BE18-4FC7-A1BF-CCD9DBAD5A09}" srcOrd="0" destOrd="0" presId="urn:microsoft.com/office/officeart/2005/8/layout/cycle1"/>
    <dgm:cxn modelId="{D03D8EF8-151F-4C35-847E-E2D7A05BA1F3}" type="presOf" srcId="{26D21B62-3B3E-46D9-B3D0-E5D9864E25D0}" destId="{A427F1F6-96C1-4BD8-8DD8-AD8545D18E0A}" srcOrd="0" destOrd="0" presId="urn:microsoft.com/office/officeart/2005/8/layout/cycle1"/>
    <dgm:cxn modelId="{59A42C3B-82DF-4B97-B9C8-7BE14D320209}" type="presParOf" srcId="{F44B5E09-DF94-4CF4-933C-428652064DCF}" destId="{08BDA440-1763-4014-964E-0F601088932C}" srcOrd="0" destOrd="0" presId="urn:microsoft.com/office/officeart/2005/8/layout/cycle1"/>
    <dgm:cxn modelId="{45F3E394-A278-44B4-B218-5B5C4A80A5CA}" type="presParOf" srcId="{F44B5E09-DF94-4CF4-933C-428652064DCF}" destId="{59C62E99-BE18-4FC7-A1BF-CCD9DBAD5A09}" srcOrd="1" destOrd="0" presId="urn:microsoft.com/office/officeart/2005/8/layout/cycle1"/>
    <dgm:cxn modelId="{01331533-DEBE-4643-B5AF-C86D9DC1CE84}" type="presParOf" srcId="{F44B5E09-DF94-4CF4-933C-428652064DCF}" destId="{2768B556-4316-44C8-9173-88A06C423158}" srcOrd="2" destOrd="0" presId="urn:microsoft.com/office/officeart/2005/8/layout/cycle1"/>
    <dgm:cxn modelId="{2A9CAD55-5446-4AF0-AEAF-2D5DD4C7E414}" type="presParOf" srcId="{F44B5E09-DF94-4CF4-933C-428652064DCF}" destId="{FC35A221-5405-4869-8AE4-902A8F6A2964}" srcOrd="3" destOrd="0" presId="urn:microsoft.com/office/officeart/2005/8/layout/cycle1"/>
    <dgm:cxn modelId="{79609096-CC9E-4F6B-97A3-E6705B5552C2}" type="presParOf" srcId="{F44B5E09-DF94-4CF4-933C-428652064DCF}" destId="{D85D4D25-4F5E-4D7A-B631-047DE7DEEADA}" srcOrd="4" destOrd="0" presId="urn:microsoft.com/office/officeart/2005/8/layout/cycle1"/>
    <dgm:cxn modelId="{A52EE87E-5159-45E4-853D-AF07BD00E26F}" type="presParOf" srcId="{F44B5E09-DF94-4CF4-933C-428652064DCF}" destId="{A427F1F6-96C1-4BD8-8DD8-AD8545D18E0A}" srcOrd="5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6E255B-A9B8-44EA-A139-33C10DCD3B15}" type="doc">
      <dgm:prSet loTypeId="urn:microsoft.com/office/officeart/2005/8/layout/cycle1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9BFA5E0-4D2C-4D43-9577-F4680DC313F7}">
      <dgm:prSet phldrT="[Text]" custT="1"/>
      <dgm:spPr/>
      <dgm:t>
        <a:bodyPr/>
        <a:lstStyle/>
        <a:p>
          <a:r>
            <a:rPr lang="en-US" sz="1400" dirty="0"/>
            <a:t>Prediction for action</a:t>
          </a:r>
        </a:p>
      </dgm:t>
    </dgm:pt>
    <dgm:pt modelId="{3DE34370-ED92-4177-B8F9-D84B9CC7E7A5}" type="parTrans" cxnId="{8497563A-C354-43D2-AD9E-C3FB2E2D7E6A}">
      <dgm:prSet/>
      <dgm:spPr/>
      <dgm:t>
        <a:bodyPr/>
        <a:lstStyle/>
        <a:p>
          <a:endParaRPr lang="en-US"/>
        </a:p>
      </dgm:t>
    </dgm:pt>
    <dgm:pt modelId="{26D21B62-3B3E-46D9-B3D0-E5D9864E25D0}" type="sibTrans" cxnId="{8497563A-C354-43D2-AD9E-C3FB2E2D7E6A}">
      <dgm:prSet/>
      <dgm:spPr/>
      <dgm:t>
        <a:bodyPr/>
        <a:lstStyle/>
        <a:p>
          <a:endParaRPr lang="en-US"/>
        </a:p>
      </dgm:t>
    </dgm:pt>
    <dgm:pt modelId="{ECA75D4D-899A-4EE0-B16C-50091C22B8BD}">
      <dgm:prSet phldrT="[Text]" custT="1"/>
      <dgm:spPr/>
      <dgm:t>
        <a:bodyPr/>
        <a:lstStyle/>
        <a:p>
          <a:r>
            <a:rPr lang="en-US" sz="1400" dirty="0"/>
            <a:t>Update with observation</a:t>
          </a:r>
        </a:p>
      </dgm:t>
    </dgm:pt>
    <dgm:pt modelId="{512058A7-5D54-4DE4-9557-5C8039F189DE}" type="parTrans" cxnId="{CE26B399-92A7-48C9-BD0C-122266B7248C}">
      <dgm:prSet/>
      <dgm:spPr/>
      <dgm:t>
        <a:bodyPr/>
        <a:lstStyle/>
        <a:p>
          <a:endParaRPr lang="en-US"/>
        </a:p>
      </dgm:t>
    </dgm:pt>
    <dgm:pt modelId="{BFBE0FD8-2F3C-4A84-8E8C-C7E8A260BE2D}" type="sibTrans" cxnId="{CE26B399-92A7-48C9-BD0C-122266B7248C}">
      <dgm:prSet/>
      <dgm:spPr/>
      <dgm:t>
        <a:bodyPr/>
        <a:lstStyle/>
        <a:p>
          <a:endParaRPr lang="en-US"/>
        </a:p>
      </dgm:t>
    </dgm:pt>
    <dgm:pt modelId="{F44B5E09-DF94-4CF4-933C-428652064DCF}" type="pres">
      <dgm:prSet presAssocID="{8B6E255B-A9B8-44EA-A139-33C10DCD3B15}" presName="cycle" presStyleCnt="0">
        <dgm:presLayoutVars>
          <dgm:dir/>
          <dgm:resizeHandles val="exact"/>
        </dgm:presLayoutVars>
      </dgm:prSet>
      <dgm:spPr/>
    </dgm:pt>
    <dgm:pt modelId="{08BDA440-1763-4014-964E-0F601088932C}" type="pres">
      <dgm:prSet presAssocID="{ECA75D4D-899A-4EE0-B16C-50091C22B8BD}" presName="dummy" presStyleCnt="0"/>
      <dgm:spPr/>
    </dgm:pt>
    <dgm:pt modelId="{59C62E99-BE18-4FC7-A1BF-CCD9DBAD5A09}" type="pres">
      <dgm:prSet presAssocID="{ECA75D4D-899A-4EE0-B16C-50091C22B8BD}" presName="node" presStyleLbl="revTx" presStyleIdx="0" presStyleCnt="2" custScaleX="115063">
        <dgm:presLayoutVars>
          <dgm:bulletEnabled val="1"/>
        </dgm:presLayoutVars>
      </dgm:prSet>
      <dgm:spPr/>
    </dgm:pt>
    <dgm:pt modelId="{2768B556-4316-44C8-9173-88A06C423158}" type="pres">
      <dgm:prSet presAssocID="{BFBE0FD8-2F3C-4A84-8E8C-C7E8A260BE2D}" presName="sibTrans" presStyleLbl="node1" presStyleIdx="0" presStyleCnt="2"/>
      <dgm:spPr/>
    </dgm:pt>
    <dgm:pt modelId="{FC35A221-5405-4869-8AE4-902A8F6A2964}" type="pres">
      <dgm:prSet presAssocID="{79BFA5E0-4D2C-4D43-9577-F4680DC313F7}" presName="dummy" presStyleCnt="0"/>
      <dgm:spPr/>
    </dgm:pt>
    <dgm:pt modelId="{D85D4D25-4F5E-4D7A-B631-047DE7DEEADA}" type="pres">
      <dgm:prSet presAssocID="{79BFA5E0-4D2C-4D43-9577-F4680DC313F7}" presName="node" presStyleLbl="revTx" presStyleIdx="1" presStyleCnt="2" custScaleX="115063">
        <dgm:presLayoutVars>
          <dgm:bulletEnabled val="1"/>
        </dgm:presLayoutVars>
      </dgm:prSet>
      <dgm:spPr/>
    </dgm:pt>
    <dgm:pt modelId="{A427F1F6-96C1-4BD8-8DD8-AD8545D18E0A}" type="pres">
      <dgm:prSet presAssocID="{26D21B62-3B3E-46D9-B3D0-E5D9864E25D0}" presName="sibTrans" presStyleLbl="node1" presStyleIdx="1" presStyleCnt="2"/>
      <dgm:spPr/>
    </dgm:pt>
  </dgm:ptLst>
  <dgm:cxnLst>
    <dgm:cxn modelId="{8497563A-C354-43D2-AD9E-C3FB2E2D7E6A}" srcId="{8B6E255B-A9B8-44EA-A139-33C10DCD3B15}" destId="{79BFA5E0-4D2C-4D43-9577-F4680DC313F7}" srcOrd="1" destOrd="0" parTransId="{3DE34370-ED92-4177-B8F9-D84B9CC7E7A5}" sibTransId="{26D21B62-3B3E-46D9-B3D0-E5D9864E25D0}"/>
    <dgm:cxn modelId="{CC11FC4F-4EFE-4D06-9F9B-9EB2AA5C04B2}" type="presOf" srcId="{79BFA5E0-4D2C-4D43-9577-F4680DC313F7}" destId="{D85D4D25-4F5E-4D7A-B631-047DE7DEEADA}" srcOrd="0" destOrd="0" presId="urn:microsoft.com/office/officeart/2005/8/layout/cycle1"/>
    <dgm:cxn modelId="{D7E41572-D935-4371-BD27-2CDAB2E6B781}" type="presOf" srcId="{8B6E255B-A9B8-44EA-A139-33C10DCD3B15}" destId="{F44B5E09-DF94-4CF4-933C-428652064DCF}" srcOrd="0" destOrd="0" presId="urn:microsoft.com/office/officeart/2005/8/layout/cycle1"/>
    <dgm:cxn modelId="{CE26B399-92A7-48C9-BD0C-122266B7248C}" srcId="{8B6E255B-A9B8-44EA-A139-33C10DCD3B15}" destId="{ECA75D4D-899A-4EE0-B16C-50091C22B8BD}" srcOrd="0" destOrd="0" parTransId="{512058A7-5D54-4DE4-9557-5C8039F189DE}" sibTransId="{BFBE0FD8-2F3C-4A84-8E8C-C7E8A260BE2D}"/>
    <dgm:cxn modelId="{9DC2BCAB-FBE6-4FED-BB00-8D5E8F8149DE}" type="presOf" srcId="{BFBE0FD8-2F3C-4A84-8E8C-C7E8A260BE2D}" destId="{2768B556-4316-44C8-9173-88A06C423158}" srcOrd="0" destOrd="0" presId="urn:microsoft.com/office/officeart/2005/8/layout/cycle1"/>
    <dgm:cxn modelId="{8CCE18B6-C2B0-4916-8165-78965ECCFF20}" type="presOf" srcId="{ECA75D4D-899A-4EE0-B16C-50091C22B8BD}" destId="{59C62E99-BE18-4FC7-A1BF-CCD9DBAD5A09}" srcOrd="0" destOrd="0" presId="urn:microsoft.com/office/officeart/2005/8/layout/cycle1"/>
    <dgm:cxn modelId="{D03D8EF8-151F-4C35-847E-E2D7A05BA1F3}" type="presOf" srcId="{26D21B62-3B3E-46D9-B3D0-E5D9864E25D0}" destId="{A427F1F6-96C1-4BD8-8DD8-AD8545D18E0A}" srcOrd="0" destOrd="0" presId="urn:microsoft.com/office/officeart/2005/8/layout/cycle1"/>
    <dgm:cxn modelId="{59A42C3B-82DF-4B97-B9C8-7BE14D320209}" type="presParOf" srcId="{F44B5E09-DF94-4CF4-933C-428652064DCF}" destId="{08BDA440-1763-4014-964E-0F601088932C}" srcOrd="0" destOrd="0" presId="urn:microsoft.com/office/officeart/2005/8/layout/cycle1"/>
    <dgm:cxn modelId="{45F3E394-A278-44B4-B218-5B5C4A80A5CA}" type="presParOf" srcId="{F44B5E09-DF94-4CF4-933C-428652064DCF}" destId="{59C62E99-BE18-4FC7-A1BF-CCD9DBAD5A09}" srcOrd="1" destOrd="0" presId="urn:microsoft.com/office/officeart/2005/8/layout/cycle1"/>
    <dgm:cxn modelId="{01331533-DEBE-4643-B5AF-C86D9DC1CE84}" type="presParOf" srcId="{F44B5E09-DF94-4CF4-933C-428652064DCF}" destId="{2768B556-4316-44C8-9173-88A06C423158}" srcOrd="2" destOrd="0" presId="urn:microsoft.com/office/officeart/2005/8/layout/cycle1"/>
    <dgm:cxn modelId="{2A9CAD55-5446-4AF0-AEAF-2D5DD4C7E414}" type="presParOf" srcId="{F44B5E09-DF94-4CF4-933C-428652064DCF}" destId="{FC35A221-5405-4869-8AE4-902A8F6A2964}" srcOrd="3" destOrd="0" presId="urn:microsoft.com/office/officeart/2005/8/layout/cycle1"/>
    <dgm:cxn modelId="{79609096-CC9E-4F6B-97A3-E6705B5552C2}" type="presParOf" srcId="{F44B5E09-DF94-4CF4-933C-428652064DCF}" destId="{D85D4D25-4F5E-4D7A-B631-047DE7DEEADA}" srcOrd="4" destOrd="0" presId="urn:microsoft.com/office/officeart/2005/8/layout/cycle1"/>
    <dgm:cxn modelId="{A52EE87E-5159-45E4-853D-AF07BD00E26F}" type="presParOf" srcId="{F44B5E09-DF94-4CF4-933C-428652064DCF}" destId="{A427F1F6-96C1-4BD8-8DD8-AD8545D18E0A}" srcOrd="5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B6E255B-A9B8-44EA-A139-33C10DCD3B15}" type="doc">
      <dgm:prSet loTypeId="urn:microsoft.com/office/officeart/2005/8/layout/cycle1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9BFA5E0-4D2C-4D43-9577-F4680DC313F7}">
      <dgm:prSet phldrT="[Text]" custT="1"/>
      <dgm:spPr/>
      <dgm:t>
        <a:bodyPr/>
        <a:lstStyle/>
        <a:p>
          <a:r>
            <a:rPr lang="en-US" sz="1400" dirty="0"/>
            <a:t>Prediction for action</a:t>
          </a:r>
        </a:p>
      </dgm:t>
    </dgm:pt>
    <dgm:pt modelId="{3DE34370-ED92-4177-B8F9-D84B9CC7E7A5}" type="parTrans" cxnId="{8497563A-C354-43D2-AD9E-C3FB2E2D7E6A}">
      <dgm:prSet/>
      <dgm:spPr/>
      <dgm:t>
        <a:bodyPr/>
        <a:lstStyle/>
        <a:p>
          <a:endParaRPr lang="en-US"/>
        </a:p>
      </dgm:t>
    </dgm:pt>
    <dgm:pt modelId="{26D21B62-3B3E-46D9-B3D0-E5D9864E25D0}" type="sibTrans" cxnId="{8497563A-C354-43D2-AD9E-C3FB2E2D7E6A}">
      <dgm:prSet/>
      <dgm:spPr/>
      <dgm:t>
        <a:bodyPr/>
        <a:lstStyle/>
        <a:p>
          <a:endParaRPr lang="en-US"/>
        </a:p>
      </dgm:t>
    </dgm:pt>
    <dgm:pt modelId="{ECA75D4D-899A-4EE0-B16C-50091C22B8BD}">
      <dgm:prSet phldrT="[Text]" custT="1"/>
      <dgm:spPr/>
      <dgm:t>
        <a:bodyPr/>
        <a:lstStyle/>
        <a:p>
          <a:r>
            <a:rPr lang="en-US" sz="1400" dirty="0"/>
            <a:t>Update with observation</a:t>
          </a:r>
        </a:p>
      </dgm:t>
    </dgm:pt>
    <dgm:pt modelId="{512058A7-5D54-4DE4-9557-5C8039F189DE}" type="parTrans" cxnId="{CE26B399-92A7-48C9-BD0C-122266B7248C}">
      <dgm:prSet/>
      <dgm:spPr/>
      <dgm:t>
        <a:bodyPr/>
        <a:lstStyle/>
        <a:p>
          <a:endParaRPr lang="en-US"/>
        </a:p>
      </dgm:t>
    </dgm:pt>
    <dgm:pt modelId="{BFBE0FD8-2F3C-4A84-8E8C-C7E8A260BE2D}" type="sibTrans" cxnId="{CE26B399-92A7-48C9-BD0C-122266B7248C}">
      <dgm:prSet/>
      <dgm:spPr/>
      <dgm:t>
        <a:bodyPr/>
        <a:lstStyle/>
        <a:p>
          <a:endParaRPr lang="en-US"/>
        </a:p>
      </dgm:t>
    </dgm:pt>
    <dgm:pt modelId="{F44B5E09-DF94-4CF4-933C-428652064DCF}" type="pres">
      <dgm:prSet presAssocID="{8B6E255B-A9B8-44EA-A139-33C10DCD3B15}" presName="cycle" presStyleCnt="0">
        <dgm:presLayoutVars>
          <dgm:dir/>
          <dgm:resizeHandles val="exact"/>
        </dgm:presLayoutVars>
      </dgm:prSet>
      <dgm:spPr/>
    </dgm:pt>
    <dgm:pt modelId="{08BDA440-1763-4014-964E-0F601088932C}" type="pres">
      <dgm:prSet presAssocID="{ECA75D4D-899A-4EE0-B16C-50091C22B8BD}" presName="dummy" presStyleCnt="0"/>
      <dgm:spPr/>
    </dgm:pt>
    <dgm:pt modelId="{59C62E99-BE18-4FC7-A1BF-CCD9DBAD5A09}" type="pres">
      <dgm:prSet presAssocID="{ECA75D4D-899A-4EE0-B16C-50091C22B8BD}" presName="node" presStyleLbl="revTx" presStyleIdx="0" presStyleCnt="2" custScaleX="115063">
        <dgm:presLayoutVars>
          <dgm:bulletEnabled val="1"/>
        </dgm:presLayoutVars>
      </dgm:prSet>
      <dgm:spPr/>
    </dgm:pt>
    <dgm:pt modelId="{2768B556-4316-44C8-9173-88A06C423158}" type="pres">
      <dgm:prSet presAssocID="{BFBE0FD8-2F3C-4A84-8E8C-C7E8A260BE2D}" presName="sibTrans" presStyleLbl="node1" presStyleIdx="0" presStyleCnt="2"/>
      <dgm:spPr/>
    </dgm:pt>
    <dgm:pt modelId="{FC35A221-5405-4869-8AE4-902A8F6A2964}" type="pres">
      <dgm:prSet presAssocID="{79BFA5E0-4D2C-4D43-9577-F4680DC313F7}" presName="dummy" presStyleCnt="0"/>
      <dgm:spPr/>
    </dgm:pt>
    <dgm:pt modelId="{D85D4D25-4F5E-4D7A-B631-047DE7DEEADA}" type="pres">
      <dgm:prSet presAssocID="{79BFA5E0-4D2C-4D43-9577-F4680DC313F7}" presName="node" presStyleLbl="revTx" presStyleIdx="1" presStyleCnt="2" custScaleX="115063">
        <dgm:presLayoutVars>
          <dgm:bulletEnabled val="1"/>
        </dgm:presLayoutVars>
      </dgm:prSet>
      <dgm:spPr/>
    </dgm:pt>
    <dgm:pt modelId="{A427F1F6-96C1-4BD8-8DD8-AD8545D18E0A}" type="pres">
      <dgm:prSet presAssocID="{26D21B62-3B3E-46D9-B3D0-E5D9864E25D0}" presName="sibTrans" presStyleLbl="node1" presStyleIdx="1" presStyleCnt="2"/>
      <dgm:spPr/>
    </dgm:pt>
  </dgm:ptLst>
  <dgm:cxnLst>
    <dgm:cxn modelId="{8497563A-C354-43D2-AD9E-C3FB2E2D7E6A}" srcId="{8B6E255B-A9B8-44EA-A139-33C10DCD3B15}" destId="{79BFA5E0-4D2C-4D43-9577-F4680DC313F7}" srcOrd="1" destOrd="0" parTransId="{3DE34370-ED92-4177-B8F9-D84B9CC7E7A5}" sibTransId="{26D21B62-3B3E-46D9-B3D0-E5D9864E25D0}"/>
    <dgm:cxn modelId="{CC11FC4F-4EFE-4D06-9F9B-9EB2AA5C04B2}" type="presOf" srcId="{79BFA5E0-4D2C-4D43-9577-F4680DC313F7}" destId="{D85D4D25-4F5E-4D7A-B631-047DE7DEEADA}" srcOrd="0" destOrd="0" presId="urn:microsoft.com/office/officeart/2005/8/layout/cycle1"/>
    <dgm:cxn modelId="{D7E41572-D935-4371-BD27-2CDAB2E6B781}" type="presOf" srcId="{8B6E255B-A9B8-44EA-A139-33C10DCD3B15}" destId="{F44B5E09-DF94-4CF4-933C-428652064DCF}" srcOrd="0" destOrd="0" presId="urn:microsoft.com/office/officeart/2005/8/layout/cycle1"/>
    <dgm:cxn modelId="{CE26B399-92A7-48C9-BD0C-122266B7248C}" srcId="{8B6E255B-A9B8-44EA-A139-33C10DCD3B15}" destId="{ECA75D4D-899A-4EE0-B16C-50091C22B8BD}" srcOrd="0" destOrd="0" parTransId="{512058A7-5D54-4DE4-9557-5C8039F189DE}" sibTransId="{BFBE0FD8-2F3C-4A84-8E8C-C7E8A260BE2D}"/>
    <dgm:cxn modelId="{9DC2BCAB-FBE6-4FED-BB00-8D5E8F8149DE}" type="presOf" srcId="{BFBE0FD8-2F3C-4A84-8E8C-C7E8A260BE2D}" destId="{2768B556-4316-44C8-9173-88A06C423158}" srcOrd="0" destOrd="0" presId="urn:microsoft.com/office/officeart/2005/8/layout/cycle1"/>
    <dgm:cxn modelId="{8CCE18B6-C2B0-4916-8165-78965ECCFF20}" type="presOf" srcId="{ECA75D4D-899A-4EE0-B16C-50091C22B8BD}" destId="{59C62E99-BE18-4FC7-A1BF-CCD9DBAD5A09}" srcOrd="0" destOrd="0" presId="urn:microsoft.com/office/officeart/2005/8/layout/cycle1"/>
    <dgm:cxn modelId="{D03D8EF8-151F-4C35-847E-E2D7A05BA1F3}" type="presOf" srcId="{26D21B62-3B3E-46D9-B3D0-E5D9864E25D0}" destId="{A427F1F6-96C1-4BD8-8DD8-AD8545D18E0A}" srcOrd="0" destOrd="0" presId="urn:microsoft.com/office/officeart/2005/8/layout/cycle1"/>
    <dgm:cxn modelId="{59A42C3B-82DF-4B97-B9C8-7BE14D320209}" type="presParOf" srcId="{F44B5E09-DF94-4CF4-933C-428652064DCF}" destId="{08BDA440-1763-4014-964E-0F601088932C}" srcOrd="0" destOrd="0" presId="urn:microsoft.com/office/officeart/2005/8/layout/cycle1"/>
    <dgm:cxn modelId="{45F3E394-A278-44B4-B218-5B5C4A80A5CA}" type="presParOf" srcId="{F44B5E09-DF94-4CF4-933C-428652064DCF}" destId="{59C62E99-BE18-4FC7-A1BF-CCD9DBAD5A09}" srcOrd="1" destOrd="0" presId="urn:microsoft.com/office/officeart/2005/8/layout/cycle1"/>
    <dgm:cxn modelId="{01331533-DEBE-4643-B5AF-C86D9DC1CE84}" type="presParOf" srcId="{F44B5E09-DF94-4CF4-933C-428652064DCF}" destId="{2768B556-4316-44C8-9173-88A06C423158}" srcOrd="2" destOrd="0" presId="urn:microsoft.com/office/officeart/2005/8/layout/cycle1"/>
    <dgm:cxn modelId="{2A9CAD55-5446-4AF0-AEAF-2D5DD4C7E414}" type="presParOf" srcId="{F44B5E09-DF94-4CF4-933C-428652064DCF}" destId="{FC35A221-5405-4869-8AE4-902A8F6A2964}" srcOrd="3" destOrd="0" presId="urn:microsoft.com/office/officeart/2005/8/layout/cycle1"/>
    <dgm:cxn modelId="{79609096-CC9E-4F6B-97A3-E6705B5552C2}" type="presParOf" srcId="{F44B5E09-DF94-4CF4-933C-428652064DCF}" destId="{D85D4D25-4F5E-4D7A-B631-047DE7DEEADA}" srcOrd="4" destOrd="0" presId="urn:microsoft.com/office/officeart/2005/8/layout/cycle1"/>
    <dgm:cxn modelId="{A52EE87E-5159-45E4-853D-AF07BD00E26F}" type="presParOf" srcId="{F44B5E09-DF94-4CF4-933C-428652064DCF}" destId="{A427F1F6-96C1-4BD8-8DD8-AD8545D18E0A}" srcOrd="5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C09E629-5612-4DE4-B307-5DBC4935D20F}" type="doc">
      <dgm:prSet loTypeId="urn:microsoft.com/office/officeart/2005/8/layout/chevron1" loCatId="process" qsTypeId="urn:microsoft.com/office/officeart/2005/8/quickstyle/simple1" qsCatId="simple" csTypeId="urn:microsoft.com/office/officeart/2005/8/colors/colorful1" csCatId="colorful" phldr="1"/>
      <dgm:spPr/>
    </dgm:pt>
    <dgm:pt modelId="{56392043-9B99-42FC-ADF1-7DFBFCA39AFE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1600" dirty="0"/>
            <a:t>Act</a:t>
          </a:r>
        </a:p>
      </dgm:t>
    </dgm:pt>
    <dgm:pt modelId="{4ED16E6A-6574-4B7C-908A-A6AB8D1A594D}" type="parTrans" cxnId="{7043A422-9B35-442B-BF6C-3493BB860FE3}">
      <dgm:prSet/>
      <dgm:spPr/>
      <dgm:t>
        <a:bodyPr/>
        <a:lstStyle/>
        <a:p>
          <a:endParaRPr lang="en-US"/>
        </a:p>
      </dgm:t>
    </dgm:pt>
    <dgm:pt modelId="{85AAAE31-1A94-4020-A43A-F6227F30EE89}" type="sibTrans" cxnId="{7043A422-9B35-442B-BF6C-3493BB860FE3}">
      <dgm:prSet/>
      <dgm:spPr/>
      <dgm:t>
        <a:bodyPr/>
        <a:lstStyle/>
        <a:p>
          <a:endParaRPr lang="en-US"/>
        </a:p>
      </dgm:t>
    </dgm:pt>
    <dgm:pt modelId="{0CAE7069-39D0-4D49-8863-F8FBB44570AA}">
      <dgm:prSet phldrT="[Text]" custT="1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600" dirty="0"/>
            <a:t>Observe</a:t>
          </a:r>
        </a:p>
      </dgm:t>
    </dgm:pt>
    <dgm:pt modelId="{075F4019-8E50-4DC9-BA88-1AAA9F65EBF2}" type="parTrans" cxnId="{E192C6B7-A7DA-4345-90DC-1E0871FFFE48}">
      <dgm:prSet/>
      <dgm:spPr/>
      <dgm:t>
        <a:bodyPr/>
        <a:lstStyle/>
        <a:p>
          <a:endParaRPr lang="en-US"/>
        </a:p>
      </dgm:t>
    </dgm:pt>
    <dgm:pt modelId="{60BE0527-83FA-48FC-ACFA-F96873D9C43B}" type="sibTrans" cxnId="{E192C6B7-A7DA-4345-90DC-1E0871FFFE48}">
      <dgm:prSet/>
      <dgm:spPr/>
      <dgm:t>
        <a:bodyPr/>
        <a:lstStyle/>
        <a:p>
          <a:endParaRPr lang="en-US"/>
        </a:p>
      </dgm:t>
    </dgm:pt>
    <dgm:pt modelId="{D8449DE1-6057-4063-AB8D-E637F0BC53E6}">
      <dgm:prSet custT="1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600" dirty="0"/>
            <a:t>Observe</a:t>
          </a:r>
        </a:p>
      </dgm:t>
    </dgm:pt>
    <dgm:pt modelId="{2774DF43-459C-4939-B057-047CFB045C69}" type="parTrans" cxnId="{BA2D4CA0-A6D2-424D-82B6-4FB83009B93E}">
      <dgm:prSet/>
      <dgm:spPr/>
      <dgm:t>
        <a:bodyPr/>
        <a:lstStyle/>
        <a:p>
          <a:endParaRPr lang="en-US"/>
        </a:p>
      </dgm:t>
    </dgm:pt>
    <dgm:pt modelId="{AC00BEA9-FC2D-4EE9-89F3-E4E45057746B}" type="sibTrans" cxnId="{BA2D4CA0-A6D2-424D-82B6-4FB83009B93E}">
      <dgm:prSet/>
      <dgm:spPr/>
      <dgm:t>
        <a:bodyPr/>
        <a:lstStyle/>
        <a:p>
          <a:endParaRPr lang="en-US"/>
        </a:p>
      </dgm:t>
    </dgm:pt>
    <dgm:pt modelId="{13D4203D-4050-4A5C-BBCE-002464C08CFA}">
      <dgm:prSet custT="1"/>
      <dgm:spPr/>
      <dgm:t>
        <a:bodyPr/>
        <a:lstStyle/>
        <a:p>
          <a:r>
            <a:rPr lang="en-US" sz="1600" dirty="0"/>
            <a:t>Act</a:t>
          </a:r>
        </a:p>
      </dgm:t>
    </dgm:pt>
    <dgm:pt modelId="{3D97425D-CB3A-4530-B9BE-7D3F25B849B8}" type="parTrans" cxnId="{D583318A-D2D6-4737-8CAC-FCEAF89A5162}">
      <dgm:prSet/>
      <dgm:spPr/>
      <dgm:t>
        <a:bodyPr/>
        <a:lstStyle/>
        <a:p>
          <a:endParaRPr lang="en-US"/>
        </a:p>
      </dgm:t>
    </dgm:pt>
    <dgm:pt modelId="{8D15464A-625F-462E-A854-D0011D7E6550}" type="sibTrans" cxnId="{D583318A-D2D6-4737-8CAC-FCEAF89A5162}">
      <dgm:prSet/>
      <dgm:spPr/>
      <dgm:t>
        <a:bodyPr/>
        <a:lstStyle/>
        <a:p>
          <a:endParaRPr lang="en-US"/>
        </a:p>
      </dgm:t>
    </dgm:pt>
    <dgm:pt modelId="{B42DFA58-9817-4C85-9F5C-9523BD8CCBA0}">
      <dgm:prSet custT="1"/>
      <dgm:spPr>
        <a:solidFill>
          <a:srgbClr val="FFC000"/>
        </a:solidFill>
      </dgm:spPr>
      <dgm:t>
        <a:bodyPr/>
        <a:lstStyle/>
        <a:p>
          <a:r>
            <a:rPr lang="en-US" sz="1600" dirty="0"/>
            <a:t>Act</a:t>
          </a:r>
        </a:p>
      </dgm:t>
    </dgm:pt>
    <dgm:pt modelId="{5FC6CAA9-653B-4175-9A19-AE370139D709}" type="parTrans" cxnId="{EFFBE293-C117-40D9-AC8E-B3CFC89E8B19}">
      <dgm:prSet/>
      <dgm:spPr/>
      <dgm:t>
        <a:bodyPr/>
        <a:lstStyle/>
        <a:p>
          <a:endParaRPr lang="en-US"/>
        </a:p>
      </dgm:t>
    </dgm:pt>
    <dgm:pt modelId="{C4479F8E-1387-415D-A738-CEC60E32657D}" type="sibTrans" cxnId="{EFFBE293-C117-40D9-AC8E-B3CFC89E8B19}">
      <dgm:prSet/>
      <dgm:spPr/>
      <dgm:t>
        <a:bodyPr/>
        <a:lstStyle/>
        <a:p>
          <a:endParaRPr lang="en-US"/>
        </a:p>
      </dgm:t>
    </dgm:pt>
    <dgm:pt modelId="{4855D71D-50FC-4185-B16C-2B5E34ABB854}" type="pres">
      <dgm:prSet presAssocID="{8C09E629-5612-4DE4-B307-5DBC4935D20F}" presName="Name0" presStyleCnt="0">
        <dgm:presLayoutVars>
          <dgm:dir/>
          <dgm:animLvl val="lvl"/>
          <dgm:resizeHandles val="exact"/>
        </dgm:presLayoutVars>
      </dgm:prSet>
      <dgm:spPr/>
    </dgm:pt>
    <dgm:pt modelId="{7859DBF7-2D0F-49B7-818C-9EE9ABDDD9EE}" type="pres">
      <dgm:prSet presAssocID="{56392043-9B99-42FC-ADF1-7DFBFCA39AF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10B5200-F2D3-490D-868D-C3C84B9D1DD3}" type="pres">
      <dgm:prSet presAssocID="{85AAAE31-1A94-4020-A43A-F6227F30EE89}" presName="parTxOnlySpace" presStyleCnt="0"/>
      <dgm:spPr/>
    </dgm:pt>
    <dgm:pt modelId="{CAAF1384-4506-49C4-A7CC-EAC98596EDF4}" type="pres">
      <dgm:prSet presAssocID="{0CAE7069-39D0-4D49-8863-F8FBB44570AA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A6BA33FE-7D5A-4C18-A556-366C606A2F99}" type="pres">
      <dgm:prSet presAssocID="{60BE0527-83FA-48FC-ACFA-F96873D9C43B}" presName="parTxOnlySpace" presStyleCnt="0"/>
      <dgm:spPr/>
    </dgm:pt>
    <dgm:pt modelId="{0F71D6C4-A746-481D-BF33-37EB8353B851}" type="pres">
      <dgm:prSet presAssocID="{13D4203D-4050-4A5C-BBCE-002464C08CFA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EF19579-5763-4919-96C9-4659A11E101D}" type="pres">
      <dgm:prSet presAssocID="{8D15464A-625F-462E-A854-D0011D7E6550}" presName="parTxOnlySpace" presStyleCnt="0"/>
      <dgm:spPr/>
    </dgm:pt>
    <dgm:pt modelId="{17194B44-B5E5-4A4E-94BA-D8BCF3C015F6}" type="pres">
      <dgm:prSet presAssocID="{D8449DE1-6057-4063-AB8D-E637F0BC53E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C8C8FBB-F27B-407D-A03A-6CFD6EBB4602}" type="pres">
      <dgm:prSet presAssocID="{AC00BEA9-FC2D-4EE9-89F3-E4E45057746B}" presName="parTxOnlySpace" presStyleCnt="0"/>
      <dgm:spPr/>
    </dgm:pt>
    <dgm:pt modelId="{A08D5CE7-3F16-4C40-827E-CC4D74A7A602}" type="pres">
      <dgm:prSet presAssocID="{B42DFA58-9817-4C85-9F5C-9523BD8CCBA0}" presName="parTxOnly" presStyleLbl="node1" presStyleIdx="4" presStyleCnt="5" custLinFactNeighborX="1">
        <dgm:presLayoutVars>
          <dgm:chMax val="0"/>
          <dgm:chPref val="0"/>
          <dgm:bulletEnabled val="1"/>
        </dgm:presLayoutVars>
      </dgm:prSet>
      <dgm:spPr/>
    </dgm:pt>
  </dgm:ptLst>
  <dgm:cxnLst>
    <dgm:cxn modelId="{7043A422-9B35-442B-BF6C-3493BB860FE3}" srcId="{8C09E629-5612-4DE4-B307-5DBC4935D20F}" destId="{56392043-9B99-42FC-ADF1-7DFBFCA39AFE}" srcOrd="0" destOrd="0" parTransId="{4ED16E6A-6574-4B7C-908A-A6AB8D1A594D}" sibTransId="{85AAAE31-1A94-4020-A43A-F6227F30EE89}"/>
    <dgm:cxn modelId="{7FE0A03D-37C9-4944-AE90-9979F2AF46EB}" type="presOf" srcId="{13D4203D-4050-4A5C-BBCE-002464C08CFA}" destId="{0F71D6C4-A746-481D-BF33-37EB8353B851}" srcOrd="0" destOrd="0" presId="urn:microsoft.com/office/officeart/2005/8/layout/chevron1"/>
    <dgm:cxn modelId="{82C0BB60-0632-4F9D-AAA1-F1D1062E98E4}" type="presOf" srcId="{D8449DE1-6057-4063-AB8D-E637F0BC53E6}" destId="{17194B44-B5E5-4A4E-94BA-D8BCF3C015F6}" srcOrd="0" destOrd="0" presId="urn:microsoft.com/office/officeart/2005/8/layout/chevron1"/>
    <dgm:cxn modelId="{D583318A-D2D6-4737-8CAC-FCEAF89A5162}" srcId="{8C09E629-5612-4DE4-B307-5DBC4935D20F}" destId="{13D4203D-4050-4A5C-BBCE-002464C08CFA}" srcOrd="2" destOrd="0" parTransId="{3D97425D-CB3A-4530-B9BE-7D3F25B849B8}" sibTransId="{8D15464A-625F-462E-A854-D0011D7E6550}"/>
    <dgm:cxn modelId="{EFFBE293-C117-40D9-AC8E-B3CFC89E8B19}" srcId="{8C09E629-5612-4DE4-B307-5DBC4935D20F}" destId="{B42DFA58-9817-4C85-9F5C-9523BD8CCBA0}" srcOrd="4" destOrd="0" parTransId="{5FC6CAA9-653B-4175-9A19-AE370139D709}" sibTransId="{C4479F8E-1387-415D-A738-CEC60E32657D}"/>
    <dgm:cxn modelId="{BA2D4CA0-A6D2-424D-82B6-4FB83009B93E}" srcId="{8C09E629-5612-4DE4-B307-5DBC4935D20F}" destId="{D8449DE1-6057-4063-AB8D-E637F0BC53E6}" srcOrd="3" destOrd="0" parTransId="{2774DF43-459C-4939-B057-047CFB045C69}" sibTransId="{AC00BEA9-FC2D-4EE9-89F3-E4E45057746B}"/>
    <dgm:cxn modelId="{508598A9-24CD-4374-812C-06A74374B47D}" type="presOf" srcId="{0CAE7069-39D0-4D49-8863-F8FBB44570AA}" destId="{CAAF1384-4506-49C4-A7CC-EAC98596EDF4}" srcOrd="0" destOrd="0" presId="urn:microsoft.com/office/officeart/2005/8/layout/chevron1"/>
    <dgm:cxn modelId="{E192C6B7-A7DA-4345-90DC-1E0871FFFE48}" srcId="{8C09E629-5612-4DE4-B307-5DBC4935D20F}" destId="{0CAE7069-39D0-4D49-8863-F8FBB44570AA}" srcOrd="1" destOrd="0" parTransId="{075F4019-8E50-4DC9-BA88-1AAA9F65EBF2}" sibTransId="{60BE0527-83FA-48FC-ACFA-F96873D9C43B}"/>
    <dgm:cxn modelId="{A0C65EB8-AA38-4109-A282-14D78FED54B9}" type="presOf" srcId="{8C09E629-5612-4DE4-B307-5DBC4935D20F}" destId="{4855D71D-50FC-4185-B16C-2B5E34ABB854}" srcOrd="0" destOrd="0" presId="urn:microsoft.com/office/officeart/2005/8/layout/chevron1"/>
    <dgm:cxn modelId="{A1EBD7D7-9705-4DEB-92F4-019F6AF04B48}" type="presOf" srcId="{B42DFA58-9817-4C85-9F5C-9523BD8CCBA0}" destId="{A08D5CE7-3F16-4C40-827E-CC4D74A7A602}" srcOrd="0" destOrd="0" presId="urn:microsoft.com/office/officeart/2005/8/layout/chevron1"/>
    <dgm:cxn modelId="{ABC920E1-BE72-47C4-8328-52E6AFB894BB}" type="presOf" srcId="{56392043-9B99-42FC-ADF1-7DFBFCA39AFE}" destId="{7859DBF7-2D0F-49B7-818C-9EE9ABDDD9EE}" srcOrd="0" destOrd="0" presId="urn:microsoft.com/office/officeart/2005/8/layout/chevron1"/>
    <dgm:cxn modelId="{0425CC22-B18C-4761-A226-5101FBAE14C2}" type="presParOf" srcId="{4855D71D-50FC-4185-B16C-2B5E34ABB854}" destId="{7859DBF7-2D0F-49B7-818C-9EE9ABDDD9EE}" srcOrd="0" destOrd="0" presId="urn:microsoft.com/office/officeart/2005/8/layout/chevron1"/>
    <dgm:cxn modelId="{002DA890-E152-4128-8583-10FE5A785AE9}" type="presParOf" srcId="{4855D71D-50FC-4185-B16C-2B5E34ABB854}" destId="{B10B5200-F2D3-490D-868D-C3C84B9D1DD3}" srcOrd="1" destOrd="0" presId="urn:microsoft.com/office/officeart/2005/8/layout/chevron1"/>
    <dgm:cxn modelId="{2C46A5E9-D96A-45FB-A006-CB27A6125CF7}" type="presParOf" srcId="{4855D71D-50FC-4185-B16C-2B5E34ABB854}" destId="{CAAF1384-4506-49C4-A7CC-EAC98596EDF4}" srcOrd="2" destOrd="0" presId="urn:microsoft.com/office/officeart/2005/8/layout/chevron1"/>
    <dgm:cxn modelId="{1AB9FF4E-3BD2-4E6B-8949-837C526B5975}" type="presParOf" srcId="{4855D71D-50FC-4185-B16C-2B5E34ABB854}" destId="{A6BA33FE-7D5A-4C18-A556-366C606A2F99}" srcOrd="3" destOrd="0" presId="urn:microsoft.com/office/officeart/2005/8/layout/chevron1"/>
    <dgm:cxn modelId="{3AA2BE8E-1D06-49B7-9E1B-A44874939709}" type="presParOf" srcId="{4855D71D-50FC-4185-B16C-2B5E34ABB854}" destId="{0F71D6C4-A746-481D-BF33-37EB8353B851}" srcOrd="4" destOrd="0" presId="urn:microsoft.com/office/officeart/2005/8/layout/chevron1"/>
    <dgm:cxn modelId="{3C0EB157-8E40-43C9-AE32-32FDE1A75990}" type="presParOf" srcId="{4855D71D-50FC-4185-B16C-2B5E34ABB854}" destId="{0EF19579-5763-4919-96C9-4659A11E101D}" srcOrd="5" destOrd="0" presId="urn:microsoft.com/office/officeart/2005/8/layout/chevron1"/>
    <dgm:cxn modelId="{F12DD0A0-6A32-45E2-86E4-B9ECB29718A1}" type="presParOf" srcId="{4855D71D-50FC-4185-B16C-2B5E34ABB854}" destId="{17194B44-B5E5-4A4E-94BA-D8BCF3C015F6}" srcOrd="6" destOrd="0" presId="urn:microsoft.com/office/officeart/2005/8/layout/chevron1"/>
    <dgm:cxn modelId="{F13C72D9-A618-4AC1-B84D-E3E169845425}" type="presParOf" srcId="{4855D71D-50FC-4185-B16C-2B5E34ABB854}" destId="{0C8C8FBB-F27B-407D-A03A-6CFD6EBB4602}" srcOrd="7" destOrd="0" presId="urn:microsoft.com/office/officeart/2005/8/layout/chevron1"/>
    <dgm:cxn modelId="{DCB59BD9-CEAD-45DD-B7E2-B47B776E7047}" type="presParOf" srcId="{4855D71D-50FC-4185-B16C-2B5E34ABB854}" destId="{A08D5CE7-3F16-4C40-827E-CC4D74A7A602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0220B-0343-46D5-AF8E-0C201AB01391}">
      <dsp:nvSpPr>
        <dsp:cNvPr id="0" name=""/>
        <dsp:cNvSpPr/>
      </dsp:nvSpPr>
      <dsp:spPr>
        <a:xfrm>
          <a:off x="0" y="2347"/>
          <a:ext cx="4686300" cy="118980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F7A878-B1B6-4779-B629-553810BA987E}">
      <dsp:nvSpPr>
        <dsp:cNvPr id="0" name=""/>
        <dsp:cNvSpPr/>
      </dsp:nvSpPr>
      <dsp:spPr>
        <a:xfrm>
          <a:off x="359915" y="270053"/>
          <a:ext cx="654392" cy="6543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C83D2A-098D-43A7-8B96-548A7E533393}">
      <dsp:nvSpPr>
        <dsp:cNvPr id="0" name=""/>
        <dsp:cNvSpPr/>
      </dsp:nvSpPr>
      <dsp:spPr>
        <a:xfrm>
          <a:off x="1374223" y="2347"/>
          <a:ext cx="3312076" cy="1189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921" tIns="125921" rIns="125921" bIns="12592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Nondeterministic Actions</a:t>
          </a:r>
          <a:r>
            <a:rPr lang="en-US" sz="1600" kern="1200" dirty="0"/>
            <a:t>:</a:t>
          </a:r>
          <a:br>
            <a:rPr lang="en-US" sz="1600" kern="1200" dirty="0"/>
          </a:br>
          <a:r>
            <a:rPr lang="en-US" sz="1600" kern="1200" dirty="0"/>
            <a:t>Outcome of an action in a state is uncertain.</a:t>
          </a:r>
        </a:p>
      </dsp:txBody>
      <dsp:txXfrm>
        <a:off x="1374223" y="2347"/>
        <a:ext cx="3312076" cy="1189803"/>
      </dsp:txXfrm>
    </dsp:sp>
    <dsp:sp modelId="{3A907A2F-F08D-40F2-B5C7-500CC20B859F}">
      <dsp:nvSpPr>
        <dsp:cNvPr id="0" name=""/>
        <dsp:cNvSpPr/>
      </dsp:nvSpPr>
      <dsp:spPr>
        <a:xfrm>
          <a:off x="0" y="1489602"/>
          <a:ext cx="4686300" cy="118980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EEA0B3-0ACC-49D6-8B11-8C9E14B9FDD3}">
      <dsp:nvSpPr>
        <dsp:cNvPr id="0" name=""/>
        <dsp:cNvSpPr/>
      </dsp:nvSpPr>
      <dsp:spPr>
        <a:xfrm>
          <a:off x="359915" y="1757308"/>
          <a:ext cx="654392" cy="6543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502790-A1AA-40F7-A3BA-9B36CED7D5A2}">
      <dsp:nvSpPr>
        <dsp:cNvPr id="0" name=""/>
        <dsp:cNvSpPr/>
      </dsp:nvSpPr>
      <dsp:spPr>
        <a:xfrm>
          <a:off x="1374223" y="1489602"/>
          <a:ext cx="3312076" cy="1189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921" tIns="125921" rIns="125921" bIns="12592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No observations</a:t>
          </a:r>
          <a:r>
            <a:rPr lang="en-US" sz="1600" kern="1200" dirty="0"/>
            <a:t>: </a:t>
          </a:r>
          <a:br>
            <a:rPr lang="en-US" sz="1600" kern="1200" dirty="0"/>
          </a:br>
          <a:r>
            <a:rPr lang="en-US" sz="1600" kern="1200" dirty="0" err="1"/>
            <a:t>Sensorless</a:t>
          </a:r>
          <a:r>
            <a:rPr lang="en-US" sz="1600" kern="1200" dirty="0"/>
            <a:t> problem</a:t>
          </a:r>
        </a:p>
      </dsp:txBody>
      <dsp:txXfrm>
        <a:off x="1374223" y="1489602"/>
        <a:ext cx="3312076" cy="1189803"/>
      </dsp:txXfrm>
    </dsp:sp>
    <dsp:sp modelId="{DFDD50F0-EBC8-4048-93AB-F293BE95D857}">
      <dsp:nvSpPr>
        <dsp:cNvPr id="0" name=""/>
        <dsp:cNvSpPr/>
      </dsp:nvSpPr>
      <dsp:spPr>
        <a:xfrm>
          <a:off x="0" y="2976856"/>
          <a:ext cx="4686300" cy="118980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2066D8-8B39-43C5-AEA5-CC020EF5BD66}">
      <dsp:nvSpPr>
        <dsp:cNvPr id="0" name=""/>
        <dsp:cNvSpPr/>
      </dsp:nvSpPr>
      <dsp:spPr>
        <a:xfrm>
          <a:off x="359915" y="3244562"/>
          <a:ext cx="654392" cy="65439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61BDAF-D8D7-437D-888F-C69C4D0AAB2B}">
      <dsp:nvSpPr>
        <dsp:cNvPr id="0" name=""/>
        <dsp:cNvSpPr/>
      </dsp:nvSpPr>
      <dsp:spPr>
        <a:xfrm>
          <a:off x="1374223" y="2976856"/>
          <a:ext cx="3312076" cy="1189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921" tIns="125921" rIns="125921" bIns="12592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Partially observable environments</a:t>
          </a:r>
          <a:r>
            <a:rPr lang="en-US" sz="1600" kern="1200" dirty="0"/>
            <a:t>: </a:t>
          </a:r>
          <a:br>
            <a:rPr lang="en-US" sz="1600" kern="1200" dirty="0"/>
          </a:br>
          <a:r>
            <a:rPr lang="en-US" sz="1600" kern="1200" dirty="0"/>
            <a:t>The agent does not know in what state it is.</a:t>
          </a:r>
        </a:p>
      </dsp:txBody>
      <dsp:txXfrm>
        <a:off x="1374223" y="2976856"/>
        <a:ext cx="3312076" cy="1189803"/>
      </dsp:txXfrm>
    </dsp:sp>
    <dsp:sp modelId="{FB84F3AA-EF17-4C50-8899-DA7FA12DAE50}">
      <dsp:nvSpPr>
        <dsp:cNvPr id="0" name=""/>
        <dsp:cNvSpPr/>
      </dsp:nvSpPr>
      <dsp:spPr>
        <a:xfrm>
          <a:off x="0" y="4464111"/>
          <a:ext cx="4686300" cy="118980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7DDB90-122E-4B41-8324-849A55EA472C}">
      <dsp:nvSpPr>
        <dsp:cNvPr id="0" name=""/>
        <dsp:cNvSpPr/>
      </dsp:nvSpPr>
      <dsp:spPr>
        <a:xfrm>
          <a:off x="359915" y="4731817"/>
          <a:ext cx="654392" cy="65439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40E591-14F9-460B-954D-E2E1F39C31FB}">
      <dsp:nvSpPr>
        <dsp:cNvPr id="0" name=""/>
        <dsp:cNvSpPr/>
      </dsp:nvSpPr>
      <dsp:spPr>
        <a:xfrm>
          <a:off x="1374223" y="4464111"/>
          <a:ext cx="3312076" cy="1189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921" tIns="125921" rIns="125921" bIns="12592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Exploration:</a:t>
          </a:r>
          <a:br>
            <a:rPr lang="en-US" sz="1600" b="1" kern="1200" dirty="0"/>
          </a:br>
          <a:r>
            <a:rPr lang="en-US" sz="1600" b="0" kern="1200" dirty="0"/>
            <a:t>Unknown environments and </a:t>
          </a:r>
          <a:br>
            <a:rPr lang="en-US" sz="1600" b="0" kern="1200" dirty="0"/>
          </a:br>
          <a:r>
            <a:rPr lang="en-US" sz="1600" b="0" kern="1200" dirty="0"/>
            <a:t>Online search</a:t>
          </a:r>
        </a:p>
      </dsp:txBody>
      <dsp:txXfrm>
        <a:off x="1374223" y="4464111"/>
        <a:ext cx="3312076" cy="11898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C62E99-BE18-4FC7-A1BF-CCD9DBAD5A09}">
      <dsp:nvSpPr>
        <dsp:cNvPr id="0" name=""/>
        <dsp:cNvSpPr/>
      </dsp:nvSpPr>
      <dsp:spPr>
        <a:xfrm>
          <a:off x="1588376" y="473620"/>
          <a:ext cx="1032614" cy="897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Update with observation</a:t>
          </a:r>
        </a:p>
      </dsp:txBody>
      <dsp:txXfrm>
        <a:off x="1588376" y="473620"/>
        <a:ext cx="1032614" cy="897433"/>
      </dsp:txXfrm>
    </dsp:sp>
    <dsp:sp modelId="{2768B556-4316-44C8-9173-88A06C423158}">
      <dsp:nvSpPr>
        <dsp:cNvPr id="0" name=""/>
        <dsp:cNvSpPr/>
      </dsp:nvSpPr>
      <dsp:spPr>
        <a:xfrm>
          <a:off x="448933" y="-329"/>
          <a:ext cx="1845332" cy="1845332"/>
        </a:xfrm>
        <a:prstGeom prst="circularArrow">
          <a:avLst>
            <a:gd name="adj1" fmla="val 9483"/>
            <a:gd name="adj2" fmla="val 685007"/>
            <a:gd name="adj3" fmla="val 7850525"/>
            <a:gd name="adj4" fmla="val 2264468"/>
            <a:gd name="adj5" fmla="val 11064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5D4D25-4F5E-4D7A-B631-047DE7DEEADA}">
      <dsp:nvSpPr>
        <dsp:cNvPr id="0" name=""/>
        <dsp:cNvSpPr/>
      </dsp:nvSpPr>
      <dsp:spPr>
        <a:xfrm>
          <a:off x="122209" y="473620"/>
          <a:ext cx="1032614" cy="897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Prediction for action</a:t>
          </a:r>
        </a:p>
      </dsp:txBody>
      <dsp:txXfrm>
        <a:off x="122209" y="473620"/>
        <a:ext cx="1032614" cy="897433"/>
      </dsp:txXfrm>
    </dsp:sp>
    <dsp:sp modelId="{A427F1F6-96C1-4BD8-8DD8-AD8545D18E0A}">
      <dsp:nvSpPr>
        <dsp:cNvPr id="0" name=""/>
        <dsp:cNvSpPr/>
      </dsp:nvSpPr>
      <dsp:spPr>
        <a:xfrm>
          <a:off x="448933" y="-329"/>
          <a:ext cx="1845332" cy="1845332"/>
        </a:xfrm>
        <a:prstGeom prst="circularArrow">
          <a:avLst>
            <a:gd name="adj1" fmla="val 9483"/>
            <a:gd name="adj2" fmla="val 685007"/>
            <a:gd name="adj3" fmla="val 18650525"/>
            <a:gd name="adj4" fmla="val 13064468"/>
            <a:gd name="adj5" fmla="val 11064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C62E99-BE18-4FC7-A1BF-CCD9DBAD5A09}">
      <dsp:nvSpPr>
        <dsp:cNvPr id="0" name=""/>
        <dsp:cNvSpPr/>
      </dsp:nvSpPr>
      <dsp:spPr>
        <a:xfrm>
          <a:off x="1588376" y="473620"/>
          <a:ext cx="1032614" cy="897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Update with observation</a:t>
          </a:r>
        </a:p>
      </dsp:txBody>
      <dsp:txXfrm>
        <a:off x="1588376" y="473620"/>
        <a:ext cx="1032614" cy="897433"/>
      </dsp:txXfrm>
    </dsp:sp>
    <dsp:sp modelId="{2768B556-4316-44C8-9173-88A06C423158}">
      <dsp:nvSpPr>
        <dsp:cNvPr id="0" name=""/>
        <dsp:cNvSpPr/>
      </dsp:nvSpPr>
      <dsp:spPr>
        <a:xfrm>
          <a:off x="448933" y="-329"/>
          <a:ext cx="1845332" cy="1845332"/>
        </a:xfrm>
        <a:prstGeom prst="circularArrow">
          <a:avLst>
            <a:gd name="adj1" fmla="val 9483"/>
            <a:gd name="adj2" fmla="val 685007"/>
            <a:gd name="adj3" fmla="val 7850525"/>
            <a:gd name="adj4" fmla="val 2264468"/>
            <a:gd name="adj5" fmla="val 11064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5D4D25-4F5E-4D7A-B631-047DE7DEEADA}">
      <dsp:nvSpPr>
        <dsp:cNvPr id="0" name=""/>
        <dsp:cNvSpPr/>
      </dsp:nvSpPr>
      <dsp:spPr>
        <a:xfrm>
          <a:off x="122209" y="473620"/>
          <a:ext cx="1032614" cy="897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Prediction for action</a:t>
          </a:r>
        </a:p>
      </dsp:txBody>
      <dsp:txXfrm>
        <a:off x="122209" y="473620"/>
        <a:ext cx="1032614" cy="897433"/>
      </dsp:txXfrm>
    </dsp:sp>
    <dsp:sp modelId="{A427F1F6-96C1-4BD8-8DD8-AD8545D18E0A}">
      <dsp:nvSpPr>
        <dsp:cNvPr id="0" name=""/>
        <dsp:cNvSpPr/>
      </dsp:nvSpPr>
      <dsp:spPr>
        <a:xfrm>
          <a:off x="448933" y="-329"/>
          <a:ext cx="1845332" cy="1845332"/>
        </a:xfrm>
        <a:prstGeom prst="circularArrow">
          <a:avLst>
            <a:gd name="adj1" fmla="val 9483"/>
            <a:gd name="adj2" fmla="val 685007"/>
            <a:gd name="adj3" fmla="val 18650525"/>
            <a:gd name="adj4" fmla="val 13064468"/>
            <a:gd name="adj5" fmla="val 11064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9DBF7-2D0F-49B7-818C-9EE9ABDDD9EE}">
      <dsp:nvSpPr>
        <dsp:cNvPr id="0" name=""/>
        <dsp:cNvSpPr/>
      </dsp:nvSpPr>
      <dsp:spPr>
        <a:xfrm>
          <a:off x="1488" y="217685"/>
          <a:ext cx="1324570" cy="529828"/>
        </a:xfrm>
        <a:prstGeom prst="chevron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Act</a:t>
          </a:r>
        </a:p>
      </dsp:txBody>
      <dsp:txXfrm>
        <a:off x="266402" y="217685"/>
        <a:ext cx="794742" cy="529828"/>
      </dsp:txXfrm>
    </dsp:sp>
    <dsp:sp modelId="{CAAF1384-4506-49C4-A7CC-EAC98596EDF4}">
      <dsp:nvSpPr>
        <dsp:cNvPr id="0" name=""/>
        <dsp:cNvSpPr/>
      </dsp:nvSpPr>
      <dsp:spPr>
        <a:xfrm>
          <a:off x="1193601" y="217685"/>
          <a:ext cx="1324570" cy="529828"/>
        </a:xfrm>
        <a:prstGeom prst="chevron">
          <a:avLst/>
        </a:prstGeom>
        <a:solidFill>
          <a:schemeClr val="accent5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Observe</a:t>
          </a:r>
        </a:p>
      </dsp:txBody>
      <dsp:txXfrm>
        <a:off x="1458515" y="217685"/>
        <a:ext cx="794742" cy="529828"/>
      </dsp:txXfrm>
    </dsp:sp>
    <dsp:sp modelId="{0F71D6C4-A746-481D-BF33-37EB8353B851}">
      <dsp:nvSpPr>
        <dsp:cNvPr id="0" name=""/>
        <dsp:cNvSpPr/>
      </dsp:nvSpPr>
      <dsp:spPr>
        <a:xfrm>
          <a:off x="2385714" y="217685"/>
          <a:ext cx="1324570" cy="529828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Act</a:t>
          </a:r>
        </a:p>
      </dsp:txBody>
      <dsp:txXfrm>
        <a:off x="2650628" y="217685"/>
        <a:ext cx="794742" cy="529828"/>
      </dsp:txXfrm>
    </dsp:sp>
    <dsp:sp modelId="{17194B44-B5E5-4A4E-94BA-D8BCF3C015F6}">
      <dsp:nvSpPr>
        <dsp:cNvPr id="0" name=""/>
        <dsp:cNvSpPr/>
      </dsp:nvSpPr>
      <dsp:spPr>
        <a:xfrm>
          <a:off x="3577828" y="217685"/>
          <a:ext cx="1324570" cy="529828"/>
        </a:xfrm>
        <a:prstGeom prst="chevron">
          <a:avLst/>
        </a:prstGeom>
        <a:solidFill>
          <a:schemeClr val="accent5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Observe</a:t>
          </a:r>
        </a:p>
      </dsp:txBody>
      <dsp:txXfrm>
        <a:off x="3842742" y="217685"/>
        <a:ext cx="794742" cy="529828"/>
      </dsp:txXfrm>
    </dsp:sp>
    <dsp:sp modelId="{A08D5CE7-3F16-4C40-827E-CC4D74A7A602}">
      <dsp:nvSpPr>
        <dsp:cNvPr id="0" name=""/>
        <dsp:cNvSpPr/>
      </dsp:nvSpPr>
      <dsp:spPr>
        <a:xfrm>
          <a:off x="4769942" y="217685"/>
          <a:ext cx="1324570" cy="529828"/>
        </a:xfrm>
        <a:prstGeom prst="chevron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Act</a:t>
          </a:r>
        </a:p>
      </dsp:txBody>
      <dsp:txXfrm>
        <a:off x="5034856" y="217685"/>
        <a:ext cx="794742" cy="5298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svg>
</file>

<file path=ppt/media/image11.jpe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6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60.png>
</file>

<file path=ppt/media/image37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6E2045A-045A-4BC7-A4D3-1395440B1C3D}" type="datetimeFigureOut">
              <a:rPr lang="en-US" smtClean="0"/>
              <a:pPr/>
              <a:t>3/24/2022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A8F1D18-9638-4932-8910-B6EDCB447AA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597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221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791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97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310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26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9DA4-02CE-43F5-9CF0-D49D363C84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741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BB250-A250-4885-A268-87B3538DFE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62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6124F-E4DF-44CD-BFA1-9C4215F3C6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36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541FF-43FD-4C27-B2AB-C7A86A2D6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015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06D21-1181-4166-8079-A41C583EFA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7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4A6A7-A8A8-444E-955C-ECC81D9EE3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39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8F21B-BA12-430D-BE3E-273EE4A9C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84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AA154-AEC2-45BD-83B5-605C6AF79F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63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9F4F-55B6-427D-981E-09CF38EE50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82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70B25-377E-4295-B49E-194E8FC687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4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4E4E-8BDE-4300-9999-9D2DCD00CB8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22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13C7E-08E5-4BBC-8983-6EE86B3B32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19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creativecommons.org/licenses/by-sa/4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27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openxmlformats.org/officeDocument/2006/relationships/image" Target="../media/image270.png"/><Relationship Id="rId3" Type="http://schemas.openxmlformats.org/officeDocument/2006/relationships/image" Target="../media/image30.png"/><Relationship Id="rId7" Type="http://schemas.openxmlformats.org/officeDocument/2006/relationships/diagramColors" Target="../diagrams/colors3.xml"/><Relationship Id="rId12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11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15" Type="http://schemas.openxmlformats.org/officeDocument/2006/relationships/image" Target="../media/image32.png"/><Relationship Id="rId10" Type="http://schemas.openxmlformats.org/officeDocument/2006/relationships/diagramLayout" Target="../diagrams/layout3.xml"/><Relationship Id="rId4" Type="http://schemas.openxmlformats.org/officeDocument/2006/relationships/diagramData" Target="../diagrams/data4.xml"/><Relationship Id="rId9" Type="http://schemas.openxmlformats.org/officeDocument/2006/relationships/diagramData" Target="../diagrams/data5.xml"/><Relationship Id="rId1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4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Leadership Professional Development in Volatile Times | Babson College">
            <a:extLst>
              <a:ext uri="{FF2B5EF4-FFF2-40B4-BE49-F238E27FC236}">
                <a16:creationId xmlns:a16="http://schemas.microsoft.com/office/drawing/2014/main" id="{5764A376-60D0-4571-A1E8-43581C653E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36" r="40432" b="9090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7D7960-4663-47D2-B7FF-F15598B402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485" y="1122363"/>
            <a:ext cx="2841915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CS 5/7320 </a:t>
            </a:r>
            <a:br>
              <a:rPr lang="en-US" sz="2800" dirty="0"/>
            </a:br>
            <a:r>
              <a:rPr lang="en-US" sz="2400" dirty="0"/>
              <a:t>Artificial Intelligence</a:t>
            </a:r>
            <a:br>
              <a:rPr lang="en-US" sz="4200" dirty="0"/>
            </a:br>
            <a:br>
              <a:rPr lang="en-US" sz="4400" b="1" dirty="0"/>
            </a:br>
            <a:r>
              <a:rPr lang="en-US" sz="3600" b="1" dirty="0"/>
              <a:t>Search with Uncertainty</a:t>
            </a:r>
            <a:br>
              <a:rPr lang="en-US" sz="3600" b="1" dirty="0"/>
            </a:br>
            <a:r>
              <a:rPr lang="en-US" sz="2000" dirty="0"/>
              <a:t>AIMA Chapters 4.3-4.5</a:t>
            </a:r>
            <a:endParaRPr lang="en-US" sz="4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6D0283-4530-4ACB-843A-981D44341F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485" y="4872922"/>
            <a:ext cx="3017519" cy="1208141"/>
          </a:xfrm>
        </p:spPr>
        <p:txBody>
          <a:bodyPr>
            <a:normAutofit/>
          </a:bodyPr>
          <a:lstStyle/>
          <a:p>
            <a:pPr algn="l"/>
            <a:r>
              <a:rPr lang="en-US" sz="1700" dirty="0"/>
              <a:t>Slides by Michael Hahsler</a:t>
            </a:r>
            <a:br>
              <a:rPr lang="en-US" sz="1700" dirty="0"/>
            </a:br>
            <a:r>
              <a:rPr lang="en-US" sz="1400" dirty="0"/>
              <a:t>with figures from the AIMA textbook</a:t>
            </a:r>
            <a:endParaRPr lang="en-US" sz="17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4" descr="Creative Commons License">
            <a:extLst>
              <a:ext uri="{FF2B5EF4-FFF2-40B4-BE49-F238E27FC236}">
                <a16:creationId xmlns:a16="http://schemas.microsoft.com/office/drawing/2014/main" id="{B26C60E1-4F49-4B7F-9DB8-73DFFA415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5785788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CD48F5-2A4B-4A59-962E-8D5FE39D8A7D}"/>
              </a:ext>
            </a:extLst>
          </p:cNvPr>
          <p:cNvSpPr txBox="1"/>
          <p:nvPr/>
        </p:nvSpPr>
        <p:spPr>
          <a:xfrm>
            <a:off x="296569" y="6196601"/>
            <a:ext cx="301752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</a:rPr>
              <a:t>This work is licensed under a </a:t>
            </a:r>
            <a:r>
              <a:rPr lang="en-US" sz="1100" b="0" i="0" strike="noStrike" dirty="0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Attribution-</a:t>
            </a:r>
            <a:r>
              <a:rPr lang="en-US" sz="1100" b="0" i="0" strike="noStrike" dirty="0" err="1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ShareAlike</a:t>
            </a:r>
            <a:r>
              <a:rPr lang="en-US" sz="1100" b="0" i="0" strike="noStrike" dirty="0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4.0 International License</a:t>
            </a:r>
            <a:r>
              <a:rPr lang="en-US" sz="1100" b="0" i="0" dirty="0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</a:rPr>
              <a:t>.</a:t>
            </a:r>
            <a:endParaRPr lang="en-US" sz="11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615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A71E1-1590-4517-A928-48A6D1159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400"/>
            <a:ext cx="7886700" cy="1325563"/>
          </a:xfrm>
        </p:spPr>
        <p:txBody>
          <a:bodyPr/>
          <a:lstStyle/>
          <a:p>
            <a:r>
              <a:rPr lang="en-US" dirty="0"/>
              <a:t>AND-OR Recursive DFS Algorithm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4BD4AB-41E2-441A-8FB6-A19F5C72AD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89"/>
          <a:stretch/>
        </p:blipFill>
        <p:spPr>
          <a:xfrm>
            <a:off x="304800" y="1522328"/>
            <a:ext cx="8297629" cy="426887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45A4F1-358F-4D50-A8C5-804E04EB394F}"/>
              </a:ext>
            </a:extLst>
          </p:cNvPr>
          <p:cNvSpPr txBox="1"/>
          <p:nvPr/>
        </p:nvSpPr>
        <p:spPr>
          <a:xfrm>
            <a:off x="324853" y="5791200"/>
            <a:ext cx="77983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Notes: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DFS search tree is implicitly created using the call stack (recursive algorithm).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DFS is </a:t>
            </a:r>
            <a:r>
              <a:rPr lang="en-US" sz="1600" b="1" dirty="0"/>
              <a:t>not optimal</a:t>
            </a:r>
            <a:r>
              <a:rPr lang="en-US" sz="1600" dirty="0"/>
              <a:t>! BFS and A* search can be used to find the optimal solution.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084913-417F-4A63-9F41-782EF5611E50}"/>
              </a:ext>
            </a:extLst>
          </p:cNvPr>
          <p:cNvSpPr txBox="1"/>
          <p:nvPr/>
        </p:nvSpPr>
        <p:spPr>
          <a:xfrm>
            <a:off x="5291814" y="2798244"/>
            <a:ext cx="3516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// don’t follow loops using path.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717645-EC77-4003-BF7E-E484C09AE7D1}"/>
              </a:ext>
            </a:extLst>
          </p:cNvPr>
          <p:cNvSpPr txBox="1"/>
          <p:nvPr/>
        </p:nvSpPr>
        <p:spPr>
          <a:xfrm>
            <a:off x="5291815" y="3101556"/>
            <a:ext cx="2590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// try all possible actions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56666B-EEB0-4A81-A526-09A35CD1B2A5}"/>
              </a:ext>
            </a:extLst>
          </p:cNvPr>
          <p:cNvSpPr txBox="1"/>
          <p:nvPr/>
        </p:nvSpPr>
        <p:spPr>
          <a:xfrm>
            <a:off x="4876800" y="4583110"/>
            <a:ext cx="3852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// try all possible outcomes, none can fail!</a:t>
            </a:r>
            <a:br>
              <a:rPr lang="en-US" sz="1600" b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// (= belief state)</a:t>
            </a:r>
          </a:p>
        </p:txBody>
      </p:sp>
      <p:sp>
        <p:nvSpPr>
          <p:cNvPr id="9" name="Callout: Line 8">
            <a:extLst>
              <a:ext uri="{FF2B5EF4-FFF2-40B4-BE49-F238E27FC236}">
                <a16:creationId xmlns:a16="http://schemas.microsoft.com/office/drawing/2014/main" id="{AC67C03C-23BD-492A-ABCA-3EAFABF0A8D2}"/>
              </a:ext>
            </a:extLst>
          </p:cNvPr>
          <p:cNvSpPr/>
          <p:nvPr/>
        </p:nvSpPr>
        <p:spPr>
          <a:xfrm>
            <a:off x="5710915" y="1142999"/>
            <a:ext cx="3276600" cy="333461"/>
          </a:xfrm>
          <a:prstGeom prst="borderCallout1">
            <a:avLst>
              <a:gd name="adj1" fmla="val 54831"/>
              <a:gd name="adj2" fmla="val -989"/>
              <a:gd name="adj3" fmla="val 130541"/>
              <a:gd name="adj4" fmla="val -90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 nested If-then-else statements</a:t>
            </a:r>
          </a:p>
        </p:txBody>
      </p:sp>
      <p:sp>
        <p:nvSpPr>
          <p:cNvPr id="10" name="Callout: Line 9">
            <a:extLst>
              <a:ext uri="{FF2B5EF4-FFF2-40B4-BE49-F238E27FC236}">
                <a16:creationId xmlns:a16="http://schemas.microsoft.com/office/drawing/2014/main" id="{0799C6FC-F4C3-4999-A070-6F7735D7E504}"/>
              </a:ext>
            </a:extLst>
          </p:cNvPr>
          <p:cNvSpPr/>
          <p:nvPr/>
        </p:nvSpPr>
        <p:spPr>
          <a:xfrm>
            <a:off x="5694873" y="2096669"/>
            <a:ext cx="3276600" cy="195842"/>
          </a:xfrm>
          <a:prstGeom prst="borderCallout1">
            <a:avLst>
              <a:gd name="adj1" fmla="val 54831"/>
              <a:gd name="adj2" fmla="val -989"/>
              <a:gd name="adj3" fmla="val 155504"/>
              <a:gd name="adj4" fmla="val -483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path is only maintained for cycle checking!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4162DD-4F90-40E1-97F3-9EBF02B62F76}"/>
              </a:ext>
            </a:extLst>
          </p:cNvPr>
          <p:cNvSpPr txBox="1"/>
          <p:nvPr/>
        </p:nvSpPr>
        <p:spPr>
          <a:xfrm>
            <a:off x="4399473" y="3844186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// fail means we found no action that leads to </a:t>
            </a:r>
            <a:br>
              <a:rPr lang="en-US" sz="1600" b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// a goal-only subtree</a:t>
            </a:r>
          </a:p>
        </p:txBody>
      </p:sp>
    </p:spTree>
    <p:extLst>
      <p:ext uri="{BB962C8B-B14F-4D97-AF65-F5344CB8AC3E}">
        <p14:creationId xmlns:p14="http://schemas.microsoft.com/office/powerpoint/2010/main" val="2817882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4899-9202-49C8-9CFC-76056765C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Conditional Plans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B963F-E87F-4651-B2DE-E5A07C2F5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16033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conditional plan can be used in a </a:t>
            </a:r>
            <a:r>
              <a:rPr lang="en-US" b="1" dirty="0"/>
              <a:t>model-based reflex agent</a:t>
            </a:r>
            <a:r>
              <a:rPr lang="en-US" dirty="0"/>
              <a:t>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Example: After the initial action “suck”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A16963B-4497-49CC-84E8-2E09171927A7}"/>
              </a:ext>
            </a:extLst>
          </p:cNvPr>
          <p:cNvGrpSpPr/>
          <p:nvPr/>
        </p:nvGrpSpPr>
        <p:grpSpPr>
          <a:xfrm>
            <a:off x="1371600" y="3276600"/>
            <a:ext cx="6553200" cy="3357265"/>
            <a:chOff x="1524000" y="3352800"/>
            <a:chExt cx="6553200" cy="335726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281C13B-D08C-41C7-95F0-994DE7700A16}"/>
                </a:ext>
              </a:extLst>
            </p:cNvPr>
            <p:cNvSpPr txBox="1"/>
            <p:nvPr/>
          </p:nvSpPr>
          <p:spPr>
            <a:xfrm>
              <a:off x="4953000" y="3875544"/>
              <a:ext cx="2743200" cy="267765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400" dirty="0"/>
                <a:t>[Suck, </a:t>
              </a:r>
            </a:p>
            <a:p>
              <a:r>
                <a:rPr lang="en-US" sz="2400" b="1" dirty="0"/>
                <a:t>  if</a:t>
              </a:r>
              <a:r>
                <a:rPr lang="en-US" sz="2400" dirty="0"/>
                <a:t> State = 5 </a:t>
              </a:r>
              <a:r>
                <a:rPr lang="en-US" sz="2400" b="1" dirty="0"/>
                <a:t>then</a:t>
              </a:r>
              <a:r>
                <a:rPr lang="en-US" sz="2400" dirty="0"/>
                <a:t> </a:t>
              </a:r>
            </a:p>
            <a:p>
              <a:r>
                <a:rPr lang="en-US" sz="2400" dirty="0"/>
                <a:t>    [Right, </a:t>
              </a:r>
            </a:p>
            <a:p>
              <a:r>
                <a:rPr lang="en-US" sz="2400" dirty="0"/>
                <a:t>      Suck] </a:t>
              </a:r>
            </a:p>
            <a:p>
              <a:r>
                <a:rPr lang="en-US" sz="2400" b="1" dirty="0"/>
                <a:t>  else</a:t>
              </a:r>
              <a:r>
                <a:rPr lang="en-US" sz="2400" dirty="0"/>
                <a:t> </a:t>
              </a:r>
            </a:p>
            <a:p>
              <a:r>
                <a:rPr lang="en-US" sz="2400" dirty="0"/>
                <a:t>     []</a:t>
              </a:r>
            </a:p>
            <a:p>
              <a:r>
                <a:rPr lang="en-US" sz="2400" dirty="0"/>
                <a:t>]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3487A28-7FEC-42DE-B61F-F40B099F9075}"/>
                </a:ext>
              </a:extLst>
            </p:cNvPr>
            <p:cNvSpPr txBox="1"/>
            <p:nvPr/>
          </p:nvSpPr>
          <p:spPr>
            <a:xfrm>
              <a:off x="1980699" y="4836256"/>
              <a:ext cx="1143000" cy="461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Step 2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DD78E0A-A9CD-41B1-AECE-E5C87683D860}"/>
                </a:ext>
              </a:extLst>
            </p:cNvPr>
            <p:cNvCxnSpPr>
              <a:cxnSpLocks/>
              <a:stCxn id="5" idx="3"/>
              <a:endCxn id="10" idx="1"/>
            </p:cNvCxnSpPr>
            <p:nvPr/>
          </p:nvCxnSpPr>
          <p:spPr>
            <a:xfrm flipV="1">
              <a:off x="3123699" y="4444044"/>
              <a:ext cx="1467351" cy="623045"/>
            </a:xfrm>
            <a:prstGeom prst="straightConnector1">
              <a:avLst/>
            </a:prstGeom>
            <a:ln w="7620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264DD5C-CD60-4FEF-A8C6-2549F68A5065}"/>
                </a:ext>
              </a:extLst>
            </p:cNvPr>
            <p:cNvSpPr txBox="1"/>
            <p:nvPr/>
          </p:nvSpPr>
          <p:spPr>
            <a:xfrm>
              <a:off x="4591050" y="4213211"/>
              <a:ext cx="381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0E265ED-85C6-4305-881B-B50A7214BBC7}"/>
                </a:ext>
              </a:extLst>
            </p:cNvPr>
            <p:cNvSpPr txBox="1"/>
            <p:nvPr/>
          </p:nvSpPr>
          <p:spPr>
            <a:xfrm>
              <a:off x="4610100" y="4616574"/>
              <a:ext cx="381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F6BB9D-69D6-4035-A10E-032C703BC33C}"/>
                </a:ext>
              </a:extLst>
            </p:cNvPr>
            <p:cNvSpPr txBox="1"/>
            <p:nvPr/>
          </p:nvSpPr>
          <p:spPr>
            <a:xfrm>
              <a:off x="4610100" y="4984980"/>
              <a:ext cx="381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6767FE-3CCF-47D3-ACC4-7D4CE178B81E}"/>
                </a:ext>
              </a:extLst>
            </p:cNvPr>
            <p:cNvSpPr txBox="1"/>
            <p:nvPr/>
          </p:nvSpPr>
          <p:spPr>
            <a:xfrm>
              <a:off x="4419600" y="3424535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Step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151AAF9-1B70-4E2D-8C11-8AA0CB12F354}"/>
                </a:ext>
              </a:extLst>
            </p:cNvPr>
            <p:cNvSpPr txBox="1"/>
            <p:nvPr/>
          </p:nvSpPr>
          <p:spPr>
            <a:xfrm>
              <a:off x="4580021" y="3852826"/>
              <a:ext cx="381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97A40C5-7D31-4B78-A469-7046742F3861}"/>
                </a:ext>
              </a:extLst>
            </p:cNvPr>
            <p:cNvSpPr txBox="1"/>
            <p:nvPr/>
          </p:nvSpPr>
          <p:spPr>
            <a:xfrm>
              <a:off x="4499811" y="5737006"/>
              <a:ext cx="5293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4b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751783D-19EA-4481-99F2-A2EE82B69559}"/>
                </a:ext>
              </a:extLst>
            </p:cNvPr>
            <p:cNvSpPr txBox="1"/>
            <p:nvPr/>
          </p:nvSpPr>
          <p:spPr>
            <a:xfrm>
              <a:off x="2133600" y="4409318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State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279523E-6893-4967-A081-A6CAF1BFC6EB}"/>
                </a:ext>
              </a:extLst>
            </p:cNvPr>
            <p:cNvSpPr txBox="1"/>
            <p:nvPr/>
          </p:nvSpPr>
          <p:spPr>
            <a:xfrm>
              <a:off x="5638800" y="3440130"/>
              <a:ext cx="12447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Program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469C6AE-C822-461C-AF5D-23C3FFAF7BF7}"/>
                </a:ext>
              </a:extLst>
            </p:cNvPr>
            <p:cNvSpPr/>
            <p:nvPr/>
          </p:nvSpPr>
          <p:spPr>
            <a:xfrm>
              <a:off x="1524000" y="3352800"/>
              <a:ext cx="6553200" cy="3357265"/>
            </a:xfrm>
            <a:prstGeom prst="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7C45D22-3726-411A-AE0C-B3A81CAB3BE2}"/>
                </a:ext>
              </a:extLst>
            </p:cNvPr>
            <p:cNvSpPr txBox="1"/>
            <p:nvPr/>
          </p:nvSpPr>
          <p:spPr>
            <a:xfrm>
              <a:off x="1600200" y="342144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Agent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4040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14AF0E-742D-42A0-B205-4D4C3ECCC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058D537-D381-4DBC-9287-D915E58B1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0"/>
            <a:ext cx="5181600" cy="24236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Search with no Observations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8D9245-3486-407B-B07E-AD89A17D5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4495800"/>
            <a:ext cx="32766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Using </a:t>
            </a:r>
            <a:r>
              <a:rPr lang="en-US" sz="2400" dirty="0"/>
              <a:t>Actions to Coerce the World into Known States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214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2C92B-DF76-4383-B4BB-8C398C824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46BB6-4F7C-4A24-AFA7-10CC1476A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Sensorless</a:t>
            </a:r>
            <a:r>
              <a:rPr lang="en-US" dirty="0"/>
              <a:t> problem = unobservable environment also called a conformant problem</a:t>
            </a:r>
          </a:p>
          <a:p>
            <a:endParaRPr lang="en-US" dirty="0"/>
          </a:p>
          <a:p>
            <a:r>
              <a:rPr lang="en-US" b="1" dirty="0"/>
              <a:t>Why is this useful?</a:t>
            </a:r>
          </a:p>
          <a:p>
            <a:r>
              <a:rPr lang="en-US" b="1" dirty="0"/>
              <a:t>Example</a:t>
            </a:r>
            <a:r>
              <a:rPr lang="en-US" dirty="0"/>
              <a:t>: Doctor prescribes a broad-band antibiotic instead of performing time-consuming blood work for a more specific antibiotic. This saves time and money.</a:t>
            </a:r>
          </a:p>
          <a:p>
            <a:endParaRPr lang="en-US" dirty="0"/>
          </a:p>
          <a:p>
            <a:r>
              <a:rPr lang="en-US" b="1" dirty="0"/>
              <a:t>Basic idea</a:t>
            </a:r>
            <a:r>
              <a:rPr lang="en-US" dirty="0"/>
              <a:t>: Find a solution (a sequence of actions) that </a:t>
            </a:r>
            <a:r>
              <a:rPr lang="en-US" b="1" dirty="0">
                <a:solidFill>
                  <a:srgbClr val="FF0000"/>
                </a:solidFill>
              </a:rPr>
              <a:t>works from any state </a:t>
            </a:r>
            <a:r>
              <a:rPr lang="en-US" dirty="0"/>
              <a:t>and then just blindly execute it (open loop system).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7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C3C71-E68E-4AA2-AD7F-F203DD295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Belief State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6F6DE3-C76B-4F31-991A-0D52303FF37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5"/>
                <a:ext cx="7886700" cy="1325563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The agent does not know in which it is exactly in.</a:t>
                </a:r>
                <a:endParaRPr lang="en-US" b="1" dirty="0"/>
              </a:p>
              <a:p>
                <a:r>
                  <a:rPr lang="en-US" dirty="0"/>
                  <a:t>However, it may know that it is in one of a set of possible states. This set is called a </a:t>
                </a:r>
                <a:r>
                  <a:rPr lang="en-US" b="1" dirty="0">
                    <a:solidFill>
                      <a:srgbClr val="FF0000"/>
                    </a:solidFill>
                  </a:rPr>
                  <a:t>belief state</a:t>
                </a:r>
                <a:r>
                  <a:rPr lang="en-US" dirty="0">
                    <a:solidFill>
                      <a:srgbClr val="FF0000"/>
                    </a:solidFill>
                  </a:rPr>
                  <a:t> </a:t>
                </a:r>
                <a:r>
                  <a:rPr lang="en-US" dirty="0"/>
                  <a:t>of the agent. </a:t>
                </a:r>
              </a:p>
              <a:p>
                <a:r>
                  <a:rPr lang="en-US" dirty="0"/>
                  <a:t>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6F6DE3-C76B-4F31-991A-0D52303FF3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7886700" cy="1325563"/>
              </a:xfrm>
              <a:blipFill>
                <a:blip r:embed="rId2"/>
                <a:stretch>
                  <a:fillRect l="-850" t="-9174" b="-73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4E017AF-E95D-4DCE-9CBF-CCACCF788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3406615"/>
            <a:ext cx="3581584" cy="308625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0519B7-83DD-401B-AFE4-181A749A438B}"/>
              </a:ext>
            </a:extLst>
          </p:cNvPr>
          <p:cNvSpPr/>
          <p:nvPr/>
        </p:nvSpPr>
        <p:spPr>
          <a:xfrm>
            <a:off x="4572000" y="3276600"/>
            <a:ext cx="1828800" cy="2438400"/>
          </a:xfrm>
          <a:prstGeom prst="rect">
            <a:avLst/>
          </a:prstGeom>
          <a:solidFill>
            <a:srgbClr val="7030A0">
              <a:alpha val="10196"/>
            </a:srgbClr>
          </a:solidFill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65ABD3-0B20-49F9-9E94-673E1CCCEC40}"/>
                  </a:ext>
                </a:extLst>
              </p:cNvPr>
              <p:cNvSpPr txBox="1"/>
              <p:nvPr/>
            </p:nvSpPr>
            <p:spPr>
              <a:xfrm>
                <a:off x="4191000" y="3271679"/>
                <a:ext cx="106680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smtClean="0">
                          <a:latin typeface="Cambria Math" panose="02040503050406030204" pitchFamily="18" charset="0"/>
                        </a:rPr>
                        <m:t>b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65ABD3-0B20-49F9-9E94-673E1CCCEC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1000" y="3271679"/>
                <a:ext cx="1066800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023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63142-1404-4BEA-8D8B-238FA509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Actions to Coerce the World into States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846935-7A1F-47B0-8C20-07C004102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406615"/>
            <a:ext cx="3581584" cy="3086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364FA7-2A63-47E9-865E-C76E9C5F2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616" y="3429000"/>
            <a:ext cx="3581584" cy="308625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1CC4563-6C86-42E7-A675-92EC856030AA}"/>
              </a:ext>
            </a:extLst>
          </p:cNvPr>
          <p:cNvSpPr/>
          <p:nvPr/>
        </p:nvSpPr>
        <p:spPr>
          <a:xfrm>
            <a:off x="4114800" y="4572000"/>
            <a:ext cx="9144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right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27F4B60-1944-4125-B0F2-EFD2E50E8537}"/>
              </a:ext>
            </a:extLst>
          </p:cNvPr>
          <p:cNvGrpSpPr/>
          <p:nvPr/>
        </p:nvGrpSpPr>
        <p:grpSpPr>
          <a:xfrm>
            <a:off x="5181600" y="3505200"/>
            <a:ext cx="1295400" cy="533400"/>
            <a:chOff x="5181600" y="3505200"/>
            <a:chExt cx="1295400" cy="5334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0E0FB11-0257-4A33-87CD-E372AB466823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036999-E827-438C-A554-948F21E94F51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BD5363F-D7EE-4713-B13E-C73DC822D632}"/>
              </a:ext>
            </a:extLst>
          </p:cNvPr>
          <p:cNvGrpSpPr/>
          <p:nvPr/>
        </p:nvGrpSpPr>
        <p:grpSpPr>
          <a:xfrm>
            <a:off x="5181600" y="4343400"/>
            <a:ext cx="1295400" cy="533400"/>
            <a:chOff x="5181600" y="3505200"/>
            <a:chExt cx="1295400" cy="5334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93D36D2-E3D6-4CE9-A62E-DF4D8B9563CF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FBF4372-17E2-4BE4-8B3B-177795292823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7B48DF3-A4C7-47F4-A798-0B7AE1C775AC}"/>
              </a:ext>
            </a:extLst>
          </p:cNvPr>
          <p:cNvGrpSpPr/>
          <p:nvPr/>
        </p:nvGrpSpPr>
        <p:grpSpPr>
          <a:xfrm>
            <a:off x="5181600" y="5105400"/>
            <a:ext cx="1295400" cy="533400"/>
            <a:chOff x="5181600" y="3505200"/>
            <a:chExt cx="1295400" cy="5334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6E0611C-6B19-418E-9D84-0FDD42F3CEEF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645DB7C-072B-4E7B-AA89-BA446E5FE00B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1E15083-159E-48C7-B8C2-752703471016}"/>
              </a:ext>
            </a:extLst>
          </p:cNvPr>
          <p:cNvGrpSpPr/>
          <p:nvPr/>
        </p:nvGrpSpPr>
        <p:grpSpPr>
          <a:xfrm>
            <a:off x="5257800" y="5867400"/>
            <a:ext cx="1295400" cy="533400"/>
            <a:chOff x="5181600" y="3505200"/>
            <a:chExt cx="1295400" cy="533400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6CA80A4-27A9-4AE3-8522-58E04D3EC360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6AC3456-806D-43D9-B524-79FC5DFDDD26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9ADB760-C9CA-4225-AF5E-DF0A1C85C73D}"/>
              </a:ext>
            </a:extLst>
          </p:cNvPr>
          <p:cNvSpPr/>
          <p:nvPr/>
        </p:nvSpPr>
        <p:spPr>
          <a:xfrm>
            <a:off x="786687" y="3037283"/>
            <a:ext cx="3340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Initial belief state {1,2,3,4,5,6,7,8}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6795A39-3C05-47F1-B14A-A082CE2767A6}"/>
              </a:ext>
            </a:extLst>
          </p:cNvPr>
          <p:cNvSpPr/>
          <p:nvPr/>
        </p:nvSpPr>
        <p:spPr>
          <a:xfrm>
            <a:off x="413084" y="5696953"/>
            <a:ext cx="3625700" cy="800259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B24100A-51B8-4F5A-8B3C-52D81FB4291B}"/>
              </a:ext>
            </a:extLst>
          </p:cNvPr>
          <p:cNvSpPr txBox="1"/>
          <p:nvPr/>
        </p:nvSpPr>
        <p:spPr>
          <a:xfrm>
            <a:off x="4038600" y="5715000"/>
            <a:ext cx="761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Goal</a:t>
            </a:r>
            <a:br>
              <a:rPr lang="en-US" b="1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states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4359121-DA1B-45F0-BDF6-5F6E620725B6}"/>
              </a:ext>
            </a:extLst>
          </p:cNvPr>
          <p:cNvSpPr/>
          <p:nvPr/>
        </p:nvSpPr>
        <p:spPr>
          <a:xfrm>
            <a:off x="4800600" y="5715000"/>
            <a:ext cx="3625700" cy="800259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0E31588-DE13-4F0F-A978-B135B3784FFE}"/>
              </a:ext>
            </a:extLst>
          </p:cNvPr>
          <p:cNvSpPr txBox="1">
            <a:spLocks/>
          </p:cNvSpPr>
          <p:nvPr/>
        </p:nvSpPr>
        <p:spPr>
          <a:xfrm>
            <a:off x="628650" y="1825626"/>
            <a:ext cx="7886700" cy="102861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Actions can reduce the number of possible states.</a:t>
            </a:r>
          </a:p>
          <a:p>
            <a:r>
              <a:rPr lang="en-US" b="1"/>
              <a:t>Example</a:t>
            </a:r>
            <a:r>
              <a:rPr lang="en-US"/>
              <a:t>: Deterministic vacuum world. Agent does not know its position and the dirt distribution.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811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63142-1404-4BEA-8D8B-238FA509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Actions to Coerce the World into States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F42DA-393C-430F-A96E-BC8AC1ED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6"/>
            <a:ext cx="7886700" cy="102861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Actions can reduce the number of possible states.</a:t>
            </a:r>
          </a:p>
          <a:p>
            <a:r>
              <a:rPr lang="en-US" b="1" dirty="0"/>
              <a:t>Example</a:t>
            </a:r>
            <a:r>
              <a:rPr lang="en-US" dirty="0"/>
              <a:t>: Deterministic vacuum world. Agent does not know its position and the dirt distribution.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846935-7A1F-47B0-8C20-07C004102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406615"/>
            <a:ext cx="3581584" cy="3086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364FA7-2A63-47E9-865E-C76E9C5F2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616" y="3429000"/>
            <a:ext cx="3581584" cy="308625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1CC4563-6C86-42E7-A675-92EC856030AA}"/>
              </a:ext>
            </a:extLst>
          </p:cNvPr>
          <p:cNvSpPr/>
          <p:nvPr/>
        </p:nvSpPr>
        <p:spPr>
          <a:xfrm>
            <a:off x="4114800" y="4572000"/>
            <a:ext cx="9144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suck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27F4B60-1944-4125-B0F2-EFD2E50E8537}"/>
              </a:ext>
            </a:extLst>
          </p:cNvPr>
          <p:cNvGrpSpPr/>
          <p:nvPr/>
        </p:nvGrpSpPr>
        <p:grpSpPr>
          <a:xfrm>
            <a:off x="5181600" y="3505200"/>
            <a:ext cx="1295400" cy="533400"/>
            <a:chOff x="5181600" y="3505200"/>
            <a:chExt cx="1295400" cy="5334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0E0FB11-0257-4A33-87CD-E372AB466823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036999-E827-438C-A554-948F21E94F51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BD5363F-D7EE-4713-B13E-C73DC822D632}"/>
              </a:ext>
            </a:extLst>
          </p:cNvPr>
          <p:cNvGrpSpPr/>
          <p:nvPr/>
        </p:nvGrpSpPr>
        <p:grpSpPr>
          <a:xfrm>
            <a:off x="5181600" y="4343400"/>
            <a:ext cx="1295400" cy="533400"/>
            <a:chOff x="5181600" y="3505200"/>
            <a:chExt cx="1295400" cy="5334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93D36D2-E3D6-4CE9-A62E-DF4D8B9563CF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FBF4372-17E2-4BE4-8B3B-177795292823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7B48DF3-A4C7-47F4-A798-0B7AE1C775AC}"/>
              </a:ext>
            </a:extLst>
          </p:cNvPr>
          <p:cNvGrpSpPr/>
          <p:nvPr/>
        </p:nvGrpSpPr>
        <p:grpSpPr>
          <a:xfrm>
            <a:off x="5181600" y="5105400"/>
            <a:ext cx="1295400" cy="533400"/>
            <a:chOff x="5181600" y="3505200"/>
            <a:chExt cx="1295400" cy="5334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6E0611C-6B19-418E-9D84-0FDD42F3CEEF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645DB7C-072B-4E7B-AA89-BA446E5FE00B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1E15083-159E-48C7-B8C2-752703471016}"/>
              </a:ext>
            </a:extLst>
          </p:cNvPr>
          <p:cNvGrpSpPr/>
          <p:nvPr/>
        </p:nvGrpSpPr>
        <p:grpSpPr>
          <a:xfrm>
            <a:off x="5257800" y="5867400"/>
            <a:ext cx="1295400" cy="533400"/>
            <a:chOff x="5181600" y="3505200"/>
            <a:chExt cx="1295400" cy="533400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6CA80A4-27A9-4AE3-8522-58E04D3EC360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6AC3456-806D-43D9-B524-79FC5DFDDD26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1CDEF17-E886-486E-85AF-EAC1C0701E02}"/>
              </a:ext>
            </a:extLst>
          </p:cNvPr>
          <p:cNvGrpSpPr/>
          <p:nvPr/>
        </p:nvGrpSpPr>
        <p:grpSpPr>
          <a:xfrm>
            <a:off x="762000" y="3505200"/>
            <a:ext cx="1295400" cy="533400"/>
            <a:chOff x="5181600" y="3505200"/>
            <a:chExt cx="1295400" cy="53340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6F9D1CA-AE36-4AB0-BFEE-DA88E167EF7F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E70B51E-1874-471C-8C3B-C7A911363D10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7383778-1CB2-4A07-87E9-348617601579}"/>
              </a:ext>
            </a:extLst>
          </p:cNvPr>
          <p:cNvGrpSpPr/>
          <p:nvPr/>
        </p:nvGrpSpPr>
        <p:grpSpPr>
          <a:xfrm>
            <a:off x="762000" y="4343400"/>
            <a:ext cx="1295400" cy="533400"/>
            <a:chOff x="5181600" y="3505200"/>
            <a:chExt cx="1295400" cy="53340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70F47EA-5010-4CCF-A515-97B8CA14EDB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E42F4D1-851E-4AC6-B204-4BCC3E8A5EEF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4E87DB2-8EBC-4E11-8836-2C15376ACA9C}"/>
              </a:ext>
            </a:extLst>
          </p:cNvPr>
          <p:cNvGrpSpPr/>
          <p:nvPr/>
        </p:nvGrpSpPr>
        <p:grpSpPr>
          <a:xfrm>
            <a:off x="762000" y="5105400"/>
            <a:ext cx="1295400" cy="533400"/>
            <a:chOff x="5181600" y="3505200"/>
            <a:chExt cx="1295400" cy="533400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F5C9E11-4735-4A2C-93C6-1EEBDAAF137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85C2942-9034-4A70-B064-FFC891407E50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9ECCAF2-0A1D-418F-A513-45813C3AD168}"/>
              </a:ext>
            </a:extLst>
          </p:cNvPr>
          <p:cNvGrpSpPr/>
          <p:nvPr/>
        </p:nvGrpSpPr>
        <p:grpSpPr>
          <a:xfrm>
            <a:off x="838200" y="5867400"/>
            <a:ext cx="1295400" cy="533400"/>
            <a:chOff x="5181600" y="3505200"/>
            <a:chExt cx="1295400" cy="53340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8D17941-5B38-4E02-B8D5-9A363700EABB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08A2FA1-7B40-4E6B-8488-FBC9DA8BAEA8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CD65607-6489-4E81-ADB5-BDE982AF12D3}"/>
              </a:ext>
            </a:extLst>
          </p:cNvPr>
          <p:cNvGrpSpPr/>
          <p:nvPr/>
        </p:nvGrpSpPr>
        <p:grpSpPr>
          <a:xfrm>
            <a:off x="7086600" y="3501189"/>
            <a:ext cx="1295400" cy="533400"/>
            <a:chOff x="5181600" y="3505200"/>
            <a:chExt cx="1295400" cy="533400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AAE62E8-8A5F-4360-A3FF-FC0FF87FF933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19CA73F-45E2-46EB-9286-418467E61DF0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E085F39-11A5-4E23-A78F-D9E952D920DB}"/>
              </a:ext>
            </a:extLst>
          </p:cNvPr>
          <p:cNvGrpSpPr/>
          <p:nvPr/>
        </p:nvGrpSpPr>
        <p:grpSpPr>
          <a:xfrm>
            <a:off x="7086600" y="5084425"/>
            <a:ext cx="1295400" cy="533400"/>
            <a:chOff x="5181600" y="3505200"/>
            <a:chExt cx="1295400" cy="53340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050DDCC-FFC2-4F41-8761-29BE7EA9B85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28F32D-A304-432E-867A-CD995F74EFA5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29F2FE14-2485-4AF1-A69E-4EFEC4F0F541}"/>
              </a:ext>
            </a:extLst>
          </p:cNvPr>
          <p:cNvSpPr/>
          <p:nvPr/>
        </p:nvSpPr>
        <p:spPr>
          <a:xfrm>
            <a:off x="413084" y="5696953"/>
            <a:ext cx="3625700" cy="800259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D15DCB1-C038-480B-97FE-81EF1E0F3E27}"/>
              </a:ext>
            </a:extLst>
          </p:cNvPr>
          <p:cNvSpPr/>
          <p:nvPr/>
        </p:nvSpPr>
        <p:spPr>
          <a:xfrm>
            <a:off x="4832500" y="5733970"/>
            <a:ext cx="3625700" cy="800259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67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63142-1404-4BEA-8D8B-238FA509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Actions to Coerce the World into States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F42DA-393C-430F-A96E-BC8AC1ED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2721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action sequence [right, suck, left, suck] coerces the world into the goal state 7. It works from any initial state!</a:t>
            </a:r>
          </a:p>
          <a:p>
            <a:r>
              <a:rPr lang="en-US" dirty="0"/>
              <a:t>There are no observations so there is no need for a conditional plan.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846935-7A1F-47B0-8C20-07C004102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406615"/>
            <a:ext cx="3581584" cy="3086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364FA7-2A63-47E9-865E-C76E9C5F2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616" y="3429000"/>
            <a:ext cx="3581584" cy="308625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1CC4563-6C86-42E7-A675-92EC856030AA}"/>
              </a:ext>
            </a:extLst>
          </p:cNvPr>
          <p:cNvSpPr/>
          <p:nvPr/>
        </p:nvSpPr>
        <p:spPr>
          <a:xfrm>
            <a:off x="4038600" y="4038600"/>
            <a:ext cx="1143000" cy="1676400"/>
          </a:xfrm>
          <a:prstGeom prst="rightArrow">
            <a:avLst>
              <a:gd name="adj1" fmla="val 75837"/>
              <a:gd name="adj2" fmla="val 457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[right, suck, left, suck]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CD65607-6489-4E81-ADB5-BDE982AF12D3}"/>
              </a:ext>
            </a:extLst>
          </p:cNvPr>
          <p:cNvGrpSpPr/>
          <p:nvPr/>
        </p:nvGrpSpPr>
        <p:grpSpPr>
          <a:xfrm>
            <a:off x="7086600" y="3501189"/>
            <a:ext cx="1295400" cy="533400"/>
            <a:chOff x="5181600" y="3505200"/>
            <a:chExt cx="1295400" cy="533400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AAE62E8-8A5F-4360-A3FF-FC0FF87FF933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19CA73F-45E2-46EB-9286-418467E61DF0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E085F39-11A5-4E23-A78F-D9E952D920DB}"/>
              </a:ext>
            </a:extLst>
          </p:cNvPr>
          <p:cNvGrpSpPr/>
          <p:nvPr/>
        </p:nvGrpSpPr>
        <p:grpSpPr>
          <a:xfrm>
            <a:off x="7086600" y="5084425"/>
            <a:ext cx="1295400" cy="533400"/>
            <a:chOff x="5181600" y="3505200"/>
            <a:chExt cx="1295400" cy="53340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050DDCC-FFC2-4F41-8761-29BE7EA9B85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28F32D-A304-432E-867A-CD995F74EFA5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698CBF6-2F0A-4AE8-8EDE-BCC7CD1AB2E6}"/>
              </a:ext>
            </a:extLst>
          </p:cNvPr>
          <p:cNvGrpSpPr/>
          <p:nvPr/>
        </p:nvGrpSpPr>
        <p:grpSpPr>
          <a:xfrm>
            <a:off x="7086600" y="4343400"/>
            <a:ext cx="1295400" cy="533400"/>
            <a:chOff x="5181600" y="3505200"/>
            <a:chExt cx="1295400" cy="533400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ED4505F-45EB-4273-BE99-D84D8A617AA9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6E39B5D-66B6-43DB-B252-491BFEE924D8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6FC0533-2537-4AD2-A7FE-C1F83C18117E}"/>
              </a:ext>
            </a:extLst>
          </p:cNvPr>
          <p:cNvGrpSpPr/>
          <p:nvPr/>
        </p:nvGrpSpPr>
        <p:grpSpPr>
          <a:xfrm>
            <a:off x="7086600" y="5867400"/>
            <a:ext cx="1295400" cy="533400"/>
            <a:chOff x="5181600" y="3505200"/>
            <a:chExt cx="1295400" cy="533400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66862AE-7DA8-46EC-A6BC-7A8F3E94832B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3648CF5-381A-49F6-A02C-2A74A83D9D79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03C1368-987E-4FDB-AC31-EC449062E531}"/>
              </a:ext>
            </a:extLst>
          </p:cNvPr>
          <p:cNvGrpSpPr/>
          <p:nvPr/>
        </p:nvGrpSpPr>
        <p:grpSpPr>
          <a:xfrm>
            <a:off x="5257800" y="5029200"/>
            <a:ext cx="1295400" cy="533400"/>
            <a:chOff x="5181600" y="3505200"/>
            <a:chExt cx="1295400" cy="533400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138BD4C-BF76-4CF1-A5AB-1082559A970B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DC7974E-5929-41E3-B723-7D79143ADF52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28DA3FB-ADA9-45F7-9260-A7E55859227B}"/>
              </a:ext>
            </a:extLst>
          </p:cNvPr>
          <p:cNvGrpSpPr/>
          <p:nvPr/>
        </p:nvGrpSpPr>
        <p:grpSpPr>
          <a:xfrm>
            <a:off x="5257800" y="4267200"/>
            <a:ext cx="1295400" cy="533400"/>
            <a:chOff x="5181600" y="3505200"/>
            <a:chExt cx="1295400" cy="533400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C53FD39-16D2-4F5B-97A7-C4A2DB58504F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14B6ED-5B52-4A31-95A4-D28F3587F389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8F3B422-2FD7-4A5F-97A8-C400B0DA8066}"/>
              </a:ext>
            </a:extLst>
          </p:cNvPr>
          <p:cNvGrpSpPr/>
          <p:nvPr/>
        </p:nvGrpSpPr>
        <p:grpSpPr>
          <a:xfrm>
            <a:off x="5257800" y="3505200"/>
            <a:ext cx="1295400" cy="533400"/>
            <a:chOff x="5181600" y="3505200"/>
            <a:chExt cx="1295400" cy="533400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749E73A-6C8D-4474-8821-1A9AF6E9C804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9427A86-00DC-41E4-8656-E1E97704B451}"/>
                </a:ext>
              </a:extLst>
            </p:cNvPr>
            <p:cNvCxnSpPr/>
            <p:nvPr/>
          </p:nvCxnSpPr>
          <p:spPr>
            <a:xfrm flipV="1">
              <a:off x="5181600" y="3505200"/>
              <a:ext cx="1295400" cy="53340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AABF18BC-9F8B-42E6-8C7D-F33A01E8F94F}"/>
              </a:ext>
            </a:extLst>
          </p:cNvPr>
          <p:cNvSpPr/>
          <p:nvPr/>
        </p:nvSpPr>
        <p:spPr>
          <a:xfrm>
            <a:off x="4876800" y="5715000"/>
            <a:ext cx="3581584" cy="800259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5335349-7CDB-4096-B64C-B4F5C1F3839C}"/>
              </a:ext>
            </a:extLst>
          </p:cNvPr>
          <p:cNvSpPr/>
          <p:nvPr/>
        </p:nvSpPr>
        <p:spPr>
          <a:xfrm>
            <a:off x="413084" y="5696953"/>
            <a:ext cx="3625700" cy="800259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0488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26AA-2284-4C9E-853C-90BBDA527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006474"/>
          </a:xfrm>
        </p:spPr>
        <p:txBody>
          <a:bodyPr>
            <a:noAutofit/>
          </a:bodyPr>
          <a:lstStyle/>
          <a:p>
            <a:r>
              <a:rPr lang="en-US" sz="3200" dirty="0"/>
              <a:t>Example: The reachable belief-state space for the deterministic, </a:t>
            </a:r>
            <a:r>
              <a:rPr lang="en-US" sz="3200" dirty="0" err="1"/>
              <a:t>sensorless</a:t>
            </a:r>
            <a:r>
              <a:rPr lang="en-US" sz="3200" dirty="0"/>
              <a:t> vacuum world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2731291-A5B2-422E-87D4-0FE49A361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366771"/>
            <a:ext cx="6346936" cy="526262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3A95D7-3F60-4253-8F6F-09D436DD41FC}"/>
              </a:ext>
            </a:extLst>
          </p:cNvPr>
          <p:cNvCxnSpPr>
            <a:cxnSpLocks/>
          </p:cNvCxnSpPr>
          <p:nvPr/>
        </p:nvCxnSpPr>
        <p:spPr>
          <a:xfrm>
            <a:off x="4800600" y="2667000"/>
            <a:ext cx="3810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1E596C2-90B4-4235-AB6C-4CEF95975E59}"/>
              </a:ext>
            </a:extLst>
          </p:cNvPr>
          <p:cNvCxnSpPr>
            <a:cxnSpLocks/>
          </p:cNvCxnSpPr>
          <p:nvPr/>
        </p:nvCxnSpPr>
        <p:spPr>
          <a:xfrm>
            <a:off x="6248400" y="2895600"/>
            <a:ext cx="0" cy="17526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C3A9716-9D40-40DB-9C41-4AF313D8EA3D}"/>
              </a:ext>
            </a:extLst>
          </p:cNvPr>
          <p:cNvCxnSpPr>
            <a:cxnSpLocks/>
          </p:cNvCxnSpPr>
          <p:nvPr/>
        </p:nvCxnSpPr>
        <p:spPr>
          <a:xfrm>
            <a:off x="6096000" y="5491230"/>
            <a:ext cx="0" cy="29997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67CCD9C-C90A-4A11-8601-E470F098C071}"/>
              </a:ext>
            </a:extLst>
          </p:cNvPr>
          <p:cNvCxnSpPr>
            <a:cxnSpLocks/>
          </p:cNvCxnSpPr>
          <p:nvPr/>
        </p:nvCxnSpPr>
        <p:spPr>
          <a:xfrm flipH="1">
            <a:off x="4953000" y="6172200"/>
            <a:ext cx="8382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85F0F42-7963-42F2-AED0-04EC08EC177A}"/>
              </a:ext>
            </a:extLst>
          </p:cNvPr>
          <p:cNvSpPr/>
          <p:nvPr/>
        </p:nvSpPr>
        <p:spPr>
          <a:xfrm>
            <a:off x="2133600" y="5715000"/>
            <a:ext cx="2819398" cy="83819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9CC86B-8945-4B8A-A55B-AD89EE4C13EB}"/>
              </a:ext>
            </a:extLst>
          </p:cNvPr>
          <p:cNvSpPr/>
          <p:nvPr/>
        </p:nvSpPr>
        <p:spPr>
          <a:xfrm>
            <a:off x="6736626" y="5629870"/>
            <a:ext cx="23311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One solution sequence: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[right, suck, left, suck]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BAD52D-539F-40DF-BA49-DF34C0D5704F}"/>
              </a:ext>
            </a:extLst>
          </p:cNvPr>
          <p:cNvSpPr txBox="1"/>
          <p:nvPr/>
        </p:nvSpPr>
        <p:spPr>
          <a:xfrm>
            <a:off x="4495809" y="3033236"/>
            <a:ext cx="685791" cy="73866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Initial belief state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FF8F972-FE69-4409-8F22-F047739897FD}"/>
                  </a:ext>
                </a:extLst>
              </p:cNvPr>
              <p:cNvSpPr txBox="1"/>
              <p:nvPr/>
            </p:nvSpPr>
            <p:spPr>
              <a:xfrm>
                <a:off x="6960679" y="1759059"/>
                <a:ext cx="2035064" cy="2308324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Size of the belief state space depends on the number of states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sz="1600" dirty="0"/>
                  <a:t>:</a:t>
                </a:r>
              </a:p>
              <a:p>
                <a:endParaRPr lang="en-US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𝒫</m:t>
                          </m:r>
                        </m:e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</m:sup>
                      </m:sSup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=256</m:t>
                      </m:r>
                    </m:oMath>
                  </m:oMathPara>
                </a14:m>
                <a:endParaRPr lang="en-US" sz="1600" dirty="0"/>
              </a:p>
              <a:p>
                <a:endParaRPr lang="en-US" sz="1600" dirty="0"/>
              </a:p>
              <a:p>
                <a:r>
                  <a:rPr lang="en-US" sz="1600" dirty="0"/>
                  <a:t>Only a small fraction (12 states) are reachable.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FF8F972-FE69-4409-8F22-F047739897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0679" y="1759059"/>
                <a:ext cx="2035064" cy="2308324"/>
              </a:xfrm>
              <a:prstGeom prst="rect">
                <a:avLst/>
              </a:prstGeom>
              <a:blipFill>
                <a:blip r:embed="rId3"/>
                <a:stretch>
                  <a:fillRect l="-1488" t="-526" r="-1488" b="-23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7673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91B57-4DD5-43AD-A9A6-6131752B8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Solution Sequence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74D24E-3A83-4A7C-B542-EC45CB0213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209799"/>
                <a:ext cx="7886700" cy="4191001"/>
              </a:xfrm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Formulate as a regular search and solve with DFS, BFS or A*:</a:t>
                </a:r>
              </a:p>
              <a:p>
                <a:r>
                  <a:rPr lang="en-US" b="1" dirty="0"/>
                  <a:t>States</a:t>
                </a:r>
                <a:r>
                  <a:rPr lang="en-US" dirty="0"/>
                  <a:t>: All belief states (=powerset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𝒫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dirty="0"/>
                  <a:t> of states of size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dirty="0"/>
                  <a:t> for N states)</a:t>
                </a:r>
              </a:p>
              <a:p>
                <a:r>
                  <a:rPr lang="en-US" b="1" dirty="0"/>
                  <a:t>Initial state: </a:t>
                </a:r>
                <a:r>
                  <a:rPr lang="en-US" dirty="0"/>
                  <a:t>Often the belief state consisting of all states.</a:t>
                </a:r>
              </a:p>
              <a:p>
                <a:r>
                  <a:rPr lang="en-US" b="1" dirty="0"/>
                  <a:t>Actions: </a:t>
                </a:r>
                <a:r>
                  <a:rPr lang="en-US" dirty="0"/>
                  <a:t>Actions of a belief state are the union of the possible actions for all the states it contains.</a:t>
                </a:r>
              </a:p>
              <a:p>
                <a:r>
                  <a:rPr lang="en-US" b="1" dirty="0"/>
                  <a:t>Transition model: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9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𝑅𝑒𝑠𝑢𝑙𝑡𝑠</m:t>
                    </m:r>
                    <m:d>
                      <m:dPr>
                        <m:ctrlPr>
                          <a:rPr lang="en-US" sz="29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={</m:t>
                    </m:r>
                    <m:sSup>
                      <m:sSupPr>
                        <m:ctrlPr>
                          <a:rPr lang="en-US" sz="29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sz="29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𝑅𝑒𝑠𝑢𝑙𝑡</m:t>
                    </m:r>
                    <m:d>
                      <m:dPr>
                        <m:ctrlPr>
                          <a:rPr lang="en-US" sz="29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9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9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dirty="0"/>
              </a:p>
              <a:p>
                <a:r>
                  <a:rPr lang="en-US" b="1" dirty="0"/>
                  <a:t>Goal test: </a:t>
                </a:r>
                <a:r>
                  <a:rPr lang="en-US" dirty="0"/>
                  <a:t>Are all states in the belief state goal states?</a:t>
                </a:r>
              </a:p>
              <a:p>
                <a:r>
                  <a:rPr lang="en-US" b="1" dirty="0"/>
                  <a:t>Simplifying property: </a:t>
                </a:r>
                <a:r>
                  <a:rPr lang="en-US" dirty="0"/>
                  <a:t>If a belief state (e.g.,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={1,2,3,4,5}</m:t>
                    </m:r>
                  </m:oMath>
                </a14:m>
                <a:r>
                  <a:rPr lang="en-US" dirty="0"/>
                  <a:t>) is solvable (i.e., there is a sequence of actions that coerce all states to only goal states), then belief states that are subsets (e.g.,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{2,5}</m:t>
                    </m:r>
                  </m:oMath>
                </a14:m>
                <a:r>
                  <a:rPr lang="en-US" dirty="0"/>
                  <a:t>) are also solved using the same action sequence. Used to prune the search tree.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b="1" dirty="0"/>
                  <a:t>Other approach</a:t>
                </a:r>
                <a:r>
                  <a:rPr lang="en-US" dirty="0"/>
                  <a:t>: </a:t>
                </a:r>
              </a:p>
              <a:p>
                <a:r>
                  <a:rPr lang="en-US" b="1" dirty="0"/>
                  <a:t>Incremental belief-state search</a:t>
                </a:r>
                <a:r>
                  <a:rPr lang="en-US" dirty="0"/>
                  <a:t>. Generate a solution that works for one state and check if it also works for all other states. This is similar to local search.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74D24E-3A83-4A7C-B542-EC45CB0213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209799"/>
                <a:ext cx="7886700" cy="4191001"/>
              </a:xfrm>
              <a:blipFill>
                <a:blip r:embed="rId2"/>
                <a:stretch>
                  <a:fillRect l="-618" t="-2326" r="-155" b="-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llout: Line 3">
            <a:extLst>
              <a:ext uri="{FF2B5EF4-FFF2-40B4-BE49-F238E27FC236}">
                <a16:creationId xmlns:a16="http://schemas.microsoft.com/office/drawing/2014/main" id="{6331BEB8-9C9D-43E2-AE7E-9D9F0D246238}"/>
              </a:ext>
            </a:extLst>
          </p:cNvPr>
          <p:cNvSpPr/>
          <p:nvPr/>
        </p:nvSpPr>
        <p:spPr>
          <a:xfrm>
            <a:off x="5867400" y="1350108"/>
            <a:ext cx="3048000" cy="681162"/>
          </a:xfrm>
          <a:prstGeom prst="borderCallout1">
            <a:avLst>
              <a:gd name="adj1" fmla="val 34734"/>
              <a:gd name="adj2" fmla="val -3950"/>
              <a:gd name="adj3" fmla="val 172510"/>
              <a:gd name="adj4" fmla="val -479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Note</a:t>
            </a:r>
            <a:r>
              <a:rPr lang="en-US" sz="1600" dirty="0"/>
              <a:t>: State space size makes this impractical for larger problems!</a:t>
            </a:r>
          </a:p>
        </p:txBody>
      </p:sp>
    </p:spTree>
    <p:extLst>
      <p:ext uri="{BB962C8B-B14F-4D97-AF65-F5344CB8AC3E}">
        <p14:creationId xmlns:p14="http://schemas.microsoft.com/office/powerpoint/2010/main" val="1712594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575C10-8187-4AC4-AD72-C754EAFD2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156C93-B2A1-45A3-BEB7-2B12E7E04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59678"/>
            <a:ext cx="2675936" cy="495249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Types of uncertainty we consider for now*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4E776C9-ED67-41B7-B3A3-4DF76EF3A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99730"/>
            <a:ext cx="322326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C41F6C8-0689-4C55-BF6C-186498FC01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4639361"/>
              </p:ext>
            </p:extLst>
          </p:nvPr>
        </p:nvGraphicFramePr>
        <p:xfrm>
          <a:off x="3886200" y="568325"/>
          <a:ext cx="4686300" cy="5656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F805E52B-A609-41F5-A7CB-87B18EBB6365}"/>
              </a:ext>
            </a:extLst>
          </p:cNvPr>
          <p:cNvSpPr/>
          <p:nvPr/>
        </p:nvSpPr>
        <p:spPr>
          <a:xfrm>
            <a:off x="152400" y="6199730"/>
            <a:ext cx="307086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* we will quantify uncertainty with probabilities later.</a:t>
            </a:r>
          </a:p>
        </p:txBody>
      </p:sp>
    </p:spTree>
    <p:extLst>
      <p:ext uri="{BB962C8B-B14F-4D97-AF65-F5344CB8AC3E}">
        <p14:creationId xmlns:p14="http://schemas.microsoft.com/office/powerpoint/2010/main" val="1960152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43020A-1D1E-4F16-A1F6-FD653DA350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0" r="8579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171C033-CF97-49A9-BBAC-023FBFC89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5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Partially Observable Environments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3F41DA-F620-4DC6-9035-6E635D6A6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42260" y="4499673"/>
            <a:ext cx="35052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Using Observations to Learn About the State</a:t>
            </a:r>
          </a:p>
        </p:txBody>
      </p:sp>
    </p:spTree>
    <p:extLst>
      <p:ext uri="{BB962C8B-B14F-4D97-AF65-F5344CB8AC3E}">
        <p14:creationId xmlns:p14="http://schemas.microsoft.com/office/powerpoint/2010/main" val="3653043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D0F4BF-9670-4EDF-91D5-1098A9E40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Percepts and Observability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87F17AE4-432C-49F5-8CEA-2F3909113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5"/>
                <a:ext cx="5619750" cy="4194175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Many problems cannot be solved efficiently without sensing (e.g., 8-puzzle). </a:t>
                </a:r>
              </a:p>
              <a:p>
                <a:r>
                  <a:rPr lang="en-US" dirty="0"/>
                  <a:t>We need to be able to at least see one square.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1" dirty="0">
                    <a:solidFill>
                      <a:srgbClr val="FF0000"/>
                    </a:solidFill>
                  </a:rPr>
                  <a:t>Percept function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𝑃𝑒𝑟𝑐𝑒𝑝𝑡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	 	            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/>
                  <a:t> is the state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b="1" dirty="0"/>
                  <a:t>Fully observable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𝑃𝑒𝑟𝑐𝑒𝑝𝑡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en-US" dirty="0"/>
              </a:p>
              <a:p>
                <a:r>
                  <a:rPr lang="en-US" b="1" dirty="0"/>
                  <a:t>Sensorless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𝑃𝑒𝑟𝑐𝑒𝑝𝑡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𝑛𝑢𝑙𝑙</m:t>
                    </m:r>
                  </m:oMath>
                </a14:m>
                <a:endParaRPr lang="en-US" b="1" dirty="0"/>
              </a:p>
              <a:p>
                <a:r>
                  <a:rPr lang="en-US" b="1" dirty="0"/>
                  <a:t>Partially observable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b="0" i="1" dirty="0">
                        <a:latin typeface="Cambria Math" panose="02040503050406030204" pitchFamily="18" charset="0"/>
                      </a:rPr>
                      <m:t>𝑃𝑒𝑟𝑐𝑒𝑝𝑡</m:t>
                    </m:r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b="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𝑜</m:t>
                    </m:r>
                  </m:oMath>
                </a14:m>
                <a:endParaRPr lang="en-US" dirty="0"/>
              </a:p>
              <a:p>
                <a:endParaRPr lang="en-US" b="1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87F17AE4-432C-49F5-8CEA-2F3909113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5619750" cy="4194175"/>
              </a:xfrm>
              <a:blipFill>
                <a:blip r:embed="rId2"/>
                <a:stretch>
                  <a:fillRect l="-1410" t="-2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74617AF0-1F0A-4457-BF72-4CEF27306796}"/>
              </a:ext>
            </a:extLst>
          </p:cNvPr>
          <p:cNvGrpSpPr/>
          <p:nvPr/>
        </p:nvGrpSpPr>
        <p:grpSpPr>
          <a:xfrm>
            <a:off x="6545179" y="1676400"/>
            <a:ext cx="2177716" cy="2117558"/>
            <a:chOff x="6545179" y="2923674"/>
            <a:chExt cx="2177716" cy="2117558"/>
          </a:xfrm>
          <a:solidFill>
            <a:srgbClr val="595959">
              <a:alpha val="60000"/>
            </a:srgbClr>
          </a:solidFill>
        </p:grpSpPr>
        <p:pic>
          <p:nvPicPr>
            <p:cNvPr id="6" name="Picture 5" descr="8puzzle">
              <a:extLst>
                <a:ext uri="{FF2B5EF4-FFF2-40B4-BE49-F238E27FC236}">
                  <a16:creationId xmlns:a16="http://schemas.microsoft.com/office/drawing/2014/main" id="{97912CDD-8F72-49FE-9E57-9C0E8B233D3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r="53691" b="11894"/>
            <a:stretch/>
          </p:blipFill>
          <p:spPr bwMode="auto">
            <a:xfrm>
              <a:off x="6705600" y="3048794"/>
              <a:ext cx="1971675" cy="1905000"/>
            </a:xfrm>
            <a:prstGeom prst="rect">
              <a:avLst/>
            </a:prstGeom>
            <a:grpFill/>
          </p:spPr>
        </p:pic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376CD92-F187-46E4-B620-25FCCFBC6755}"/>
                </a:ext>
              </a:extLst>
            </p:cNvPr>
            <p:cNvSpPr/>
            <p:nvPr/>
          </p:nvSpPr>
          <p:spPr>
            <a:xfrm>
              <a:off x="6545179" y="2923674"/>
              <a:ext cx="2177716" cy="2117558"/>
            </a:xfrm>
            <a:custGeom>
              <a:avLst/>
              <a:gdLst>
                <a:gd name="connsiteX0" fmla="*/ 36095 w 2177716"/>
                <a:gd name="connsiteY0" fmla="*/ 794084 h 2117558"/>
                <a:gd name="connsiteX1" fmla="*/ 36095 w 2177716"/>
                <a:gd name="connsiteY1" fmla="*/ 794084 h 2117558"/>
                <a:gd name="connsiteX2" fmla="*/ 830179 w 2177716"/>
                <a:gd name="connsiteY2" fmla="*/ 794084 h 2117558"/>
                <a:gd name="connsiteX3" fmla="*/ 842210 w 2177716"/>
                <a:gd name="connsiteY3" fmla="*/ 794084 h 2117558"/>
                <a:gd name="connsiteX4" fmla="*/ 806116 w 2177716"/>
                <a:gd name="connsiteY4" fmla="*/ 0 h 2117558"/>
                <a:gd name="connsiteX5" fmla="*/ 2177716 w 2177716"/>
                <a:gd name="connsiteY5" fmla="*/ 0 h 2117558"/>
                <a:gd name="connsiteX6" fmla="*/ 2153653 w 2177716"/>
                <a:gd name="connsiteY6" fmla="*/ 2117558 h 2117558"/>
                <a:gd name="connsiteX7" fmla="*/ 0 w 2177716"/>
                <a:gd name="connsiteY7" fmla="*/ 2057400 h 2117558"/>
                <a:gd name="connsiteX8" fmla="*/ 36095 w 2177716"/>
                <a:gd name="connsiteY8" fmla="*/ 794084 h 211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7716" h="2117558">
                  <a:moveTo>
                    <a:pt x="36095" y="794084"/>
                  </a:moveTo>
                  <a:lnTo>
                    <a:pt x="36095" y="794084"/>
                  </a:lnTo>
                  <a:lnTo>
                    <a:pt x="830179" y="794084"/>
                  </a:lnTo>
                  <a:lnTo>
                    <a:pt x="842210" y="794084"/>
                  </a:lnTo>
                  <a:lnTo>
                    <a:pt x="806116" y="0"/>
                  </a:lnTo>
                  <a:lnTo>
                    <a:pt x="2177716" y="0"/>
                  </a:lnTo>
                  <a:lnTo>
                    <a:pt x="2153653" y="2117558"/>
                  </a:lnTo>
                  <a:lnTo>
                    <a:pt x="0" y="2057400"/>
                  </a:lnTo>
                  <a:lnTo>
                    <a:pt x="36095" y="794084"/>
                  </a:lnTo>
                  <a:close/>
                </a:path>
              </a:pathLst>
            </a:cu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llout: Line 8">
                <a:extLst>
                  <a:ext uri="{FF2B5EF4-FFF2-40B4-BE49-F238E27FC236}">
                    <a16:creationId xmlns:a16="http://schemas.microsoft.com/office/drawing/2014/main" id="{B16A669B-70B8-4B63-8621-7C6C0184EEBE}"/>
                  </a:ext>
                </a:extLst>
              </p:cNvPr>
              <p:cNvSpPr/>
              <p:nvPr/>
            </p:nvSpPr>
            <p:spPr>
              <a:xfrm>
                <a:off x="6569242" y="4119563"/>
                <a:ext cx="2209800" cy="2128838"/>
              </a:xfrm>
              <a:prstGeom prst="borderCallout1">
                <a:avLst>
                  <a:gd name="adj1" fmla="val 3545"/>
                  <a:gd name="adj2" fmla="val 14534"/>
                  <a:gd name="adj3" fmla="val -93348"/>
                  <a:gd name="adj4" fmla="val 19924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𝑃𝑒𝑟𝑐𝑒𝑝𝑡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𝑇𝑖𝑙𝑒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7</m:t>
                      </m:r>
                    </m:oMath>
                  </m:oMathPara>
                </a14:m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r>
                  <a:rPr lang="en-US" b="1" dirty="0"/>
                  <a:t>Problem</a:t>
                </a:r>
                <a:r>
                  <a:rPr lang="en-US" dirty="0"/>
                  <a:t>: Many states (different order of the hidden tiles) can produce the same percept!</a:t>
                </a:r>
              </a:p>
            </p:txBody>
          </p:sp>
        </mc:Choice>
        <mc:Fallback>
          <p:sp>
            <p:nvSpPr>
              <p:cNvPr id="9" name="Callout: Line 8">
                <a:extLst>
                  <a:ext uri="{FF2B5EF4-FFF2-40B4-BE49-F238E27FC236}">
                    <a16:creationId xmlns:a16="http://schemas.microsoft.com/office/drawing/2014/main" id="{B16A669B-70B8-4B63-8621-7C6C0184EE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9242" y="4119563"/>
                <a:ext cx="2209800" cy="2128838"/>
              </a:xfrm>
              <a:prstGeom prst="borderCallout1">
                <a:avLst>
                  <a:gd name="adj1" fmla="val 3545"/>
                  <a:gd name="adj2" fmla="val 14534"/>
                  <a:gd name="adj3" fmla="val -93348"/>
                  <a:gd name="adj4" fmla="val 19924"/>
                </a:avLst>
              </a:prstGeom>
              <a:blipFill>
                <a:blip r:embed="rId4"/>
                <a:stretch>
                  <a:fillRect l="-2198" r="-3846" b="-7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Left Brace 9">
            <a:extLst>
              <a:ext uri="{FF2B5EF4-FFF2-40B4-BE49-F238E27FC236}">
                <a16:creationId xmlns:a16="http://schemas.microsoft.com/office/drawing/2014/main" id="{5E1782C1-BF0A-4BE5-95FC-166AD4686715}"/>
              </a:ext>
            </a:extLst>
          </p:cNvPr>
          <p:cNvSpPr/>
          <p:nvPr/>
        </p:nvSpPr>
        <p:spPr>
          <a:xfrm>
            <a:off x="6086475" y="1447800"/>
            <a:ext cx="390525" cy="4800600"/>
          </a:xfrm>
          <a:prstGeom prst="leftBrace">
            <a:avLst>
              <a:gd name="adj1" fmla="val 8333"/>
              <a:gd name="adj2" fmla="val 8465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73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79B95-6F35-4FAC-88CE-9AB8D7463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539115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Use Observations to Learn About the State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58F343-B8DA-4799-A592-799447A9B15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4825" y="2691272"/>
                <a:ext cx="8134350" cy="3801601"/>
              </a:xfrm>
            </p:spPr>
            <p:txBody>
              <a:bodyPr>
                <a:normAutofit fontScale="55000" lnSpcReduction="20000"/>
              </a:bodyPr>
              <a:lstStyle/>
              <a:p>
                <a:pPr marL="0" indent="0">
                  <a:buNone/>
                </a:pPr>
                <a:r>
                  <a:rPr lang="en-US" sz="3300" dirty="0"/>
                  <a:t>Assume we have a current belief state </a:t>
                </a:r>
                <a14:m>
                  <m:oMath xmlns:m="http://schemas.openxmlformats.org/officeDocument/2006/math">
                    <m:r>
                      <a:rPr lang="en-US" sz="3300" i="1" dirty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3300" dirty="0"/>
                  <a:t> (i.e., the set of states we could be in).</a:t>
                </a:r>
              </a:p>
              <a:p>
                <a:pPr marL="0" indent="0">
                  <a:buNone/>
                </a:pPr>
                <a:r>
                  <a:rPr lang="en-US" sz="3300" b="1" dirty="0">
                    <a:solidFill>
                      <a:schemeClr val="accent1"/>
                    </a:solidFill>
                  </a:rPr>
                  <a:t>Prediction for action: </a:t>
                </a:r>
                <a:r>
                  <a:rPr lang="en-US" sz="3300" dirty="0"/>
                  <a:t>Choose an action </a:t>
                </a:r>
                <a14:m>
                  <m:oMath xmlns:m="http://schemas.openxmlformats.org/officeDocument/2006/math">
                    <m:r>
                      <a:rPr lang="en-US" sz="3300" i="1" dirty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3300" dirty="0"/>
                  <a:t> and compute a new belief state that results from the action.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3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3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acc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𝑃𝑟𝑒𝑑𝑖𝑐𝑡</m:t>
                      </m:r>
                      <m:d>
                        <m:dPr>
                          <m:ctrlP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⋃"/>
                          <m:ctrlPr>
                            <a:rPr lang="pt-BR" sz="3300" b="0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  <m:sup/>
                        <m:e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𝑃𝑟𝑒𝑑𝑖𝑐𝑡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3300" dirty="0"/>
              </a:p>
              <a:p>
                <a:pPr marL="0" indent="0">
                  <a:buNone/>
                </a:pPr>
                <a:r>
                  <a:rPr lang="en-US" sz="3300" b="1" dirty="0">
                    <a:solidFill>
                      <a:schemeClr val="accent4"/>
                    </a:solidFill>
                  </a:rPr>
                  <a:t>Update with observation</a:t>
                </a:r>
                <a:r>
                  <a:rPr lang="en-US" sz="3300" dirty="0"/>
                  <a:t>: You receive an observation </a:t>
                </a:r>
                <a14:m>
                  <m:oMath xmlns:m="http://schemas.openxmlformats.org/officeDocument/2006/math">
                    <m:r>
                      <a:rPr lang="en-US" sz="3300" i="1" dirty="0">
                        <a:latin typeface="Cambria Math" panose="02040503050406030204" pitchFamily="18" charset="0"/>
                      </a:rPr>
                      <m:t>𝑜</m:t>
                    </m:r>
                  </m:oMath>
                </a14:m>
                <a:r>
                  <a:rPr lang="en-US" sz="3300" dirty="0"/>
                  <a:t> and only keep states that are consistent with the new observation</a:t>
                </a:r>
                <a14:m>
                  <m:oMath xmlns:m="http://schemas.openxmlformats.org/officeDocument/2006/math">
                    <m:r>
                      <a:rPr lang="en-US" sz="3300" b="0" i="0" dirty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3300" dirty="0"/>
              </a:p>
              <a:p>
                <a:pPr marL="0" indent="0">
                  <a:buNone/>
                </a:pPr>
                <a:endParaRPr lang="en-US" sz="33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3300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𝑈𝑝𝑑𝑎𝑡𝑒</m:t>
                      </m:r>
                      <m:d>
                        <m:dPr>
                          <m:ctrlPr>
                            <a:rPr lang="en-US" sz="33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33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300" b="0" i="1" dirty="0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acc>
                          <m:r>
                            <a:rPr lang="en-US" sz="3300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</m:d>
                      <m:r>
                        <a:rPr lang="en-US" sz="3300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 : </m:t>
                      </m:r>
                      <m:r>
                        <a:rPr lang="en-US" sz="3300" i="1" dirty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3300" i="1" dirty="0">
                          <a:latin typeface="Cambria Math" panose="02040503050406030204" pitchFamily="18" charset="0"/>
                        </a:rPr>
                        <m:t>∈</m:t>
                      </m:r>
                      <m:acc>
                        <m:accPr>
                          <m:chr m:val="̂"/>
                          <m:ctrlPr>
                            <a:rPr lang="en-US" sz="3300" i="1" dirty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300" i="1" dirty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acc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3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300" i="1" dirty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𝑒𝑟𝑐𝑒𝑝𝑡</m:t>
                      </m:r>
                      <m:d>
                        <m:dPr>
                          <m:ctrlP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300" b="0" i="1" dirty="0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𝑜</m:t>
                      </m:r>
                      <m:r>
                        <a:rPr lang="en-US" sz="3300" b="0" i="1" dirty="0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sz="3300" dirty="0"/>
              </a:p>
              <a:p>
                <a:pPr marL="0" indent="0">
                  <a:buNone/>
                </a:pPr>
                <a:endParaRPr lang="en-US" sz="3300" dirty="0"/>
              </a:p>
              <a:p>
                <a:pPr marL="0" indent="0">
                  <a:buNone/>
                </a:pPr>
                <a:endParaRPr lang="en-US" sz="3300" dirty="0"/>
              </a:p>
              <a:p>
                <a:pPr marL="0" indent="0">
                  <a:buNone/>
                </a:pPr>
                <a:r>
                  <a:rPr lang="en-US" sz="3300" dirty="0"/>
                  <a:t>Both steps in one:                </a:t>
                </a:r>
                <a14:m>
                  <m:oMath xmlns:m="http://schemas.openxmlformats.org/officeDocument/2006/math">
                    <m:r>
                      <a:rPr lang="en-US" sz="3300" i="1" dirty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33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3300" i="1" dirty="0">
                        <a:latin typeface="Cambria Math" panose="02040503050406030204" pitchFamily="18" charset="0"/>
                      </a:rPr>
                      <m:t>𝑈𝑝𝑑𝑎𝑡𝑒</m:t>
                    </m:r>
                    <m:d>
                      <m:dPr>
                        <m:ctrlPr>
                          <a:rPr lang="en-US" sz="33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300" i="1" dirty="0">
                            <a:latin typeface="Cambria Math" panose="02040503050406030204" pitchFamily="18" charset="0"/>
                          </a:rPr>
                          <m:t>𝑃𝑟𝑒𝑑𝑖𝑐𝑡</m:t>
                        </m:r>
                        <m:r>
                          <a:rPr lang="en-US" sz="3300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3300" i="1" dirty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3300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3300" i="1" dirty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3300" i="1" dirty="0">
                            <a:latin typeface="Cambria Math" panose="02040503050406030204" pitchFamily="18" charset="0"/>
                          </a:rPr>
                          <m:t>),</m:t>
                        </m:r>
                        <m:r>
                          <a:rPr lang="en-US" sz="3300" i="1" dirty="0"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</m:d>
                  </m:oMath>
                </a14:m>
                <a:endParaRPr lang="en-US" sz="3300" dirty="0"/>
              </a:p>
              <a:p>
                <a:pPr marL="0" indent="0">
                  <a:buNone/>
                </a:pPr>
                <a:endParaRPr lang="en-US" sz="340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58F343-B8DA-4799-A592-799447A9B1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4825" y="2691272"/>
                <a:ext cx="8134350" cy="3801601"/>
              </a:xfrm>
              <a:blipFill>
                <a:blip r:embed="rId2"/>
                <a:stretch>
                  <a:fillRect l="-675" t="-2564" r="-8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EE6B9A1C-7AA0-4CAB-AEB8-03D3DD62B32F}"/>
              </a:ext>
            </a:extLst>
          </p:cNvPr>
          <p:cNvGrpSpPr/>
          <p:nvPr/>
        </p:nvGrpSpPr>
        <p:grpSpPr>
          <a:xfrm>
            <a:off x="6019800" y="365126"/>
            <a:ext cx="2743200" cy="1844674"/>
            <a:chOff x="6019800" y="365126"/>
            <a:chExt cx="2743200" cy="1844674"/>
          </a:xfrm>
        </p:grpSpPr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4" name="Diagram 3">
                  <a:extLst>
                    <a:ext uri="{FF2B5EF4-FFF2-40B4-BE49-F238E27FC236}">
                      <a16:creationId xmlns:a16="http://schemas.microsoft.com/office/drawing/2014/main" id="{901E2F0B-9FB5-4796-99A8-4ABD6E13301D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153551673"/>
                    </p:ext>
                  </p:extLst>
                </p:nvPr>
              </p:nvGraphicFramePr>
              <p:xfrm>
                <a:off x="6019800" y="365126"/>
                <a:ext cx="2743200" cy="1844674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3" r:lo="rId4" r:qs="rId5" r:cs="rId6"/>
                </a:graphicData>
              </a:graphic>
            </p:graphicFrame>
          </mc:Choice>
          <mc:Fallback xmlns="">
            <p:graphicFrame>
              <p:nvGraphicFramePr>
                <p:cNvPr id="4" name="Diagram 3">
                  <a:extLst>
                    <a:ext uri="{FF2B5EF4-FFF2-40B4-BE49-F238E27FC236}">
                      <a16:creationId xmlns:a16="http://schemas.microsoft.com/office/drawing/2014/main" id="{901E2F0B-9FB5-4796-99A8-4ABD6E13301D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153551673"/>
                    </p:ext>
                  </p:extLst>
                </p:nvPr>
              </p:nvGraphicFramePr>
              <p:xfrm>
                <a:off x="6019800" y="365126"/>
                <a:ext cx="2743200" cy="1844674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8" r:lo="rId9" r:qs="rId10" r:cs="rId11"/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202CEAB6-241A-4FEC-A061-87C5B44C0466}"/>
                    </a:ext>
                  </a:extLst>
                </p:cNvPr>
                <p:cNvSpPr/>
                <p:nvPr/>
              </p:nvSpPr>
              <p:spPr>
                <a:xfrm>
                  <a:off x="7137452" y="995075"/>
                  <a:ext cx="507896" cy="58477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202CEAB6-241A-4FEC-A061-87C5B44C046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37452" y="995075"/>
                  <a:ext cx="507896" cy="584775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4776AE2-497C-402F-AB68-502A2DFF8AD5}"/>
              </a:ext>
            </a:extLst>
          </p:cNvPr>
          <p:cNvSpPr txBox="1"/>
          <p:nvPr/>
        </p:nvSpPr>
        <p:spPr>
          <a:xfrm>
            <a:off x="504825" y="1670636"/>
            <a:ext cx="58959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Agents choose an action and then receive an observation. </a:t>
            </a:r>
          </a:p>
          <a:p>
            <a:r>
              <a:rPr lang="en-US" b="1" dirty="0"/>
              <a:t>Idea</a:t>
            </a:r>
            <a:r>
              <a:rPr lang="en-US" dirty="0"/>
              <a:t>: Observations can be used to learn about the agent’s state.</a:t>
            </a:r>
          </a:p>
        </p:txBody>
      </p:sp>
    </p:spTree>
    <p:extLst>
      <p:ext uri="{BB962C8B-B14F-4D97-AF65-F5344CB8AC3E}">
        <p14:creationId xmlns:p14="http://schemas.microsoft.com/office/powerpoint/2010/main" val="655432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CCDCD-0A79-4E3E-B230-97EC98F9F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584835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Example: Deterministic local sensing vacuum world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86BE2F3-6C20-4A68-9925-FB48F5D9D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3600" y="2971800"/>
            <a:ext cx="5089136" cy="2403762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B1DE3B16-F795-4690-B280-9B496B1A4E9B}"/>
              </a:ext>
            </a:extLst>
          </p:cNvPr>
          <p:cNvSpPr/>
          <p:nvPr/>
        </p:nvSpPr>
        <p:spPr>
          <a:xfrm>
            <a:off x="3031680" y="1905000"/>
            <a:ext cx="1667372" cy="10668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 for actions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0E393990-9C8D-4CE6-A989-D1BCB93D2335}"/>
              </a:ext>
            </a:extLst>
          </p:cNvPr>
          <p:cNvSpPr/>
          <p:nvPr/>
        </p:nvSpPr>
        <p:spPr>
          <a:xfrm>
            <a:off x="4699052" y="1919289"/>
            <a:ext cx="1777948" cy="106679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Update with observation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CAAC9B-E107-4AE2-9CC8-B30431DC62E2}"/>
              </a:ext>
            </a:extLst>
          </p:cNvPr>
          <p:cNvSpPr txBox="1"/>
          <p:nvPr/>
        </p:nvSpPr>
        <p:spPr>
          <a:xfrm>
            <a:off x="5105400" y="3426023"/>
            <a:ext cx="81624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i="1" dirty="0"/>
              <a:t>[</a:t>
            </a:r>
            <a:r>
              <a:rPr lang="en-US" sz="1400" i="1" dirty="0" err="1"/>
              <a:t>R,Dirty</a:t>
            </a:r>
            <a:r>
              <a:rPr lang="en-US" sz="1400" i="1" dirty="0"/>
              <a:t>]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86B5E6-70B6-4B0E-99C6-E71D348F3B94}"/>
              </a:ext>
            </a:extLst>
          </p:cNvPr>
          <p:cNvSpPr/>
          <p:nvPr/>
        </p:nvSpPr>
        <p:spPr>
          <a:xfrm>
            <a:off x="3031680" y="3733800"/>
            <a:ext cx="381000" cy="914400"/>
          </a:xfrm>
          <a:prstGeom prst="rect">
            <a:avLst/>
          </a:prstGeom>
          <a:solidFill>
            <a:srgbClr val="767171">
              <a:alpha val="6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3FF9C58-FB0D-4C0E-B6AD-9563C59E67A6}"/>
              </a:ext>
            </a:extLst>
          </p:cNvPr>
          <p:cNvCxnSpPr/>
          <p:nvPr/>
        </p:nvCxnSpPr>
        <p:spPr>
          <a:xfrm>
            <a:off x="1524000" y="4191000"/>
            <a:ext cx="838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44C6C70-CAE0-4FB8-A3F2-360F750DFEE9}"/>
              </a:ext>
            </a:extLst>
          </p:cNvPr>
          <p:cNvGrpSpPr/>
          <p:nvPr/>
        </p:nvGrpSpPr>
        <p:grpSpPr>
          <a:xfrm>
            <a:off x="6019800" y="365126"/>
            <a:ext cx="2743200" cy="1844674"/>
            <a:chOff x="6019800" y="365126"/>
            <a:chExt cx="2743200" cy="1844674"/>
          </a:xfrm>
        </p:grpSpPr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18" name="Diagram 17">
                  <a:extLst>
                    <a:ext uri="{FF2B5EF4-FFF2-40B4-BE49-F238E27FC236}">
                      <a16:creationId xmlns:a16="http://schemas.microsoft.com/office/drawing/2014/main" id="{43539E62-FE4F-4BFB-8C79-250318F56D5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738849584"/>
                    </p:ext>
                  </p:extLst>
                </p:nvPr>
              </p:nvGraphicFramePr>
              <p:xfrm>
                <a:off x="6019800" y="365126"/>
                <a:ext cx="2743200" cy="1844674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4" r:lo="rId5" r:qs="rId6" r:cs="rId7"/>
                </a:graphicData>
              </a:graphic>
            </p:graphicFrame>
          </mc:Choice>
          <mc:Fallback xmlns="">
            <p:graphicFrame>
              <p:nvGraphicFramePr>
                <p:cNvPr id="18" name="Diagram 17">
                  <a:extLst>
                    <a:ext uri="{FF2B5EF4-FFF2-40B4-BE49-F238E27FC236}">
                      <a16:creationId xmlns:a16="http://schemas.microsoft.com/office/drawing/2014/main" id="{43539E62-FE4F-4BFB-8C79-250318F56D5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738849584"/>
                    </p:ext>
                  </p:extLst>
                </p:nvPr>
              </p:nvGraphicFramePr>
              <p:xfrm>
                <a:off x="6019800" y="365126"/>
                <a:ext cx="2743200" cy="1844674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9" r:lo="rId10" r:qs="rId11" r:cs="rId12"/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0011D31D-9E60-497C-B7F2-67C06D0BC93D}"/>
                    </a:ext>
                  </a:extLst>
                </p:cNvPr>
                <p:cNvSpPr/>
                <p:nvPr/>
              </p:nvSpPr>
              <p:spPr>
                <a:xfrm>
                  <a:off x="7137452" y="995075"/>
                  <a:ext cx="507896" cy="58477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0011D31D-9E60-497C-B7F2-67C06D0BC93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37452" y="995075"/>
                  <a:ext cx="507896" cy="584775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EB38693-DA10-4DE1-80E7-A7EF18E07356}"/>
                  </a:ext>
                </a:extLst>
              </p:cNvPr>
              <p:cNvSpPr/>
              <p:nvPr/>
            </p:nvSpPr>
            <p:spPr>
              <a:xfrm>
                <a:off x="1696965" y="5767787"/>
                <a:ext cx="6151635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𝑈𝑝𝑑𝑎𝑡𝑒</m:t>
                      </m:r>
                      <m:d>
                        <m:dPr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𝑃𝑟𝑒𝑑𝑖𝑐𝑡</m:t>
                          </m:r>
                          <m:d>
                            <m:dPr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    </m:t>
                              </m:r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   ,  </m:t>
                              </m:r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𝑜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       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EB38693-DA10-4DE1-80E7-A7EF18E073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6965" y="5767787"/>
                <a:ext cx="6151635" cy="400110"/>
              </a:xfrm>
              <a:prstGeom prst="rect">
                <a:avLst/>
              </a:prstGeom>
              <a:blipFill>
                <a:blip r:embed="rId14"/>
                <a:stretch>
                  <a:fillRect b="-1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3CA83A8-0B10-4C0D-9C41-0AD40A2E7FE8}"/>
              </a:ext>
            </a:extLst>
          </p:cNvPr>
          <p:cNvCxnSpPr/>
          <p:nvPr/>
        </p:nvCxnSpPr>
        <p:spPr>
          <a:xfrm>
            <a:off x="6019800" y="4267200"/>
            <a:ext cx="990600" cy="914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4204040-7F18-42AB-ADDD-55BC798C2030}"/>
              </a:ext>
            </a:extLst>
          </p:cNvPr>
          <p:cNvCxnSpPr>
            <a:cxnSpLocks/>
          </p:cNvCxnSpPr>
          <p:nvPr/>
        </p:nvCxnSpPr>
        <p:spPr>
          <a:xfrm flipV="1">
            <a:off x="6019800" y="4343400"/>
            <a:ext cx="914400" cy="838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125FF98-11EF-4CE3-B771-BFE42B1C3B0F}"/>
              </a:ext>
            </a:extLst>
          </p:cNvPr>
          <p:cNvSpPr/>
          <p:nvPr/>
        </p:nvSpPr>
        <p:spPr>
          <a:xfrm>
            <a:off x="5105400" y="4648200"/>
            <a:ext cx="693821" cy="260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BF88426C-A72B-4854-9595-CAEE1749CD58}"/>
                  </a:ext>
                </a:extLst>
              </p:cNvPr>
              <p:cNvSpPr/>
              <p:nvPr/>
            </p:nvSpPr>
            <p:spPr>
              <a:xfrm>
                <a:off x="2209800" y="6153090"/>
                <a:ext cx="716280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𝑈𝑝𝑑𝑎𝑡𝑒</m:t>
                      </m:r>
                      <m:d>
                        <m:dPr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𝑃𝑟𝑒𝑑𝑖𝑐𝑡</m:t>
                          </m:r>
                          <m:d>
                            <m:dPr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sz="20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dirty="0" smtClean="0">
                                      <a:latin typeface="Cambria Math" panose="02040503050406030204" pitchFamily="18" charset="0"/>
                                    </a:rPr>
                                    <m:t>1,3</m:t>
                                  </m:r>
                                </m:e>
                              </m:d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𝑅𝑖𝑔h𝑡</m:t>
                              </m:r>
                            </m:e>
                          </m:d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𝐷𝑖𝑟𝑡𝑦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d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={2}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BF88426C-A72B-4854-9595-CAEE1749CD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9800" y="6153090"/>
                <a:ext cx="7162800" cy="400110"/>
              </a:xfrm>
              <a:prstGeom prst="rect">
                <a:avLst/>
              </a:prstGeom>
              <a:blipFill>
                <a:blip r:embed="rId15"/>
                <a:stretch>
                  <a:fillRect l="-426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5555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FFFE7-A78C-4247-B08F-0A96C4294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Solving Partially Observable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2560E-8437-4BC5-AFB4-E0AA215A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an AND-OR tree of belief states to create a conditional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76E69F-D1CF-4290-94B9-661321F04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477" y="2590800"/>
            <a:ext cx="4634523" cy="2743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29959E-6A33-490F-9B17-1F86A4B4D0F7}"/>
              </a:ext>
            </a:extLst>
          </p:cNvPr>
          <p:cNvSpPr txBox="1"/>
          <p:nvPr/>
        </p:nvSpPr>
        <p:spPr>
          <a:xfrm>
            <a:off x="1276899" y="5334000"/>
            <a:ext cx="62746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Solution</a:t>
            </a:r>
            <a:r>
              <a:rPr lang="en-US" sz="2400" dirty="0"/>
              <a:t>: </a:t>
            </a:r>
            <a:r>
              <a:rPr lang="en-US" sz="2400" i="1" dirty="0"/>
              <a:t>[Suck, Right, </a:t>
            </a:r>
            <a:r>
              <a:rPr lang="en-US" sz="2400" b="1" dirty="0"/>
              <a:t>if</a:t>
            </a:r>
            <a:r>
              <a:rPr lang="en-US" sz="2400" i="1" dirty="0"/>
              <a:t> b = {6} </a:t>
            </a:r>
            <a:r>
              <a:rPr lang="en-US" sz="2400" b="1" dirty="0"/>
              <a:t>then</a:t>
            </a:r>
            <a:r>
              <a:rPr lang="en-US" sz="2400" i="1" dirty="0"/>
              <a:t> Suck </a:t>
            </a:r>
            <a:r>
              <a:rPr lang="en-US" sz="2400" b="1" dirty="0"/>
              <a:t>else</a:t>
            </a:r>
            <a:r>
              <a:rPr lang="en-US" sz="2400" i="1" dirty="0"/>
              <a:t> []]</a:t>
            </a:r>
          </a:p>
          <a:p>
            <a:endParaRPr lang="en-US" sz="24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B72601-947D-413A-835A-EE1C8BA0B584}"/>
              </a:ext>
            </a:extLst>
          </p:cNvPr>
          <p:cNvSpPr txBox="1"/>
          <p:nvPr/>
        </p:nvSpPr>
        <p:spPr>
          <a:xfrm>
            <a:off x="960022" y="3990201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[</a:t>
            </a:r>
            <a:r>
              <a:rPr lang="en-US" sz="1200" i="1" dirty="0" err="1"/>
              <a:t>L,Clean</a:t>
            </a:r>
            <a:r>
              <a:rPr lang="en-US" sz="1200" i="1" dirty="0"/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787AAE-EF50-4451-9E6F-28B71E42C38C}"/>
              </a:ext>
            </a:extLst>
          </p:cNvPr>
          <p:cNvSpPr txBox="1"/>
          <p:nvPr/>
        </p:nvSpPr>
        <p:spPr>
          <a:xfrm>
            <a:off x="4770022" y="3962400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/>
              <a:t>[</a:t>
            </a:r>
            <a:r>
              <a:rPr lang="en-US" sz="1200" i="1" dirty="0" err="1"/>
              <a:t>R,Clean</a:t>
            </a:r>
            <a:r>
              <a:rPr lang="en-US" sz="1200" i="1" dirty="0"/>
              <a:t>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267353-0136-4734-941B-D9DCD9A83604}"/>
              </a:ext>
            </a:extLst>
          </p:cNvPr>
          <p:cNvSpPr txBox="1"/>
          <p:nvPr/>
        </p:nvSpPr>
        <p:spPr>
          <a:xfrm>
            <a:off x="3398422" y="3962400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[</a:t>
            </a:r>
            <a:r>
              <a:rPr lang="en-US" sz="1200" i="1" dirty="0" err="1"/>
              <a:t>R,Dirty</a:t>
            </a:r>
            <a:r>
              <a:rPr lang="en-US" sz="1200" i="1" dirty="0"/>
              <a:t>]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3752C0-3A05-43FA-9DC7-1F2C5C311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100" y="2514600"/>
            <a:ext cx="3006607" cy="2590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256677-0436-4046-9195-D88183200144}"/>
              </a:ext>
            </a:extLst>
          </p:cNvPr>
          <p:cNvSpPr txBox="1"/>
          <p:nvPr/>
        </p:nvSpPr>
        <p:spPr>
          <a:xfrm>
            <a:off x="3024475" y="3556378"/>
            <a:ext cx="4395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AEA91F-D67F-49E2-9560-48D8B98E50D7}"/>
              </a:ext>
            </a:extLst>
          </p:cNvPr>
          <p:cNvSpPr txBox="1"/>
          <p:nvPr/>
        </p:nvSpPr>
        <p:spPr>
          <a:xfrm>
            <a:off x="4205076" y="413759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2481CC-0424-4A7A-B38C-B29449273398}"/>
              </a:ext>
            </a:extLst>
          </p:cNvPr>
          <p:cNvSpPr txBox="1"/>
          <p:nvPr/>
        </p:nvSpPr>
        <p:spPr>
          <a:xfrm>
            <a:off x="1905398" y="4005305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941423-AB1C-4666-9F27-F29FFFADFD5A}"/>
              </a:ext>
            </a:extLst>
          </p:cNvPr>
          <p:cNvSpPr/>
          <p:nvPr/>
        </p:nvSpPr>
        <p:spPr>
          <a:xfrm>
            <a:off x="5880100" y="2514600"/>
            <a:ext cx="1435100" cy="1295400"/>
          </a:xfrm>
          <a:prstGeom prst="rect">
            <a:avLst/>
          </a:prstGeom>
          <a:solidFill>
            <a:srgbClr val="7030A0">
              <a:alpha val="7059"/>
            </a:srgbClr>
          </a:solidFill>
          <a:ln>
            <a:solidFill>
              <a:srgbClr val="CC0099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29E462B2-6C41-4282-AAE6-B25ED819D8B4}"/>
              </a:ext>
            </a:extLst>
          </p:cNvPr>
          <p:cNvSpPr/>
          <p:nvPr/>
        </p:nvSpPr>
        <p:spPr>
          <a:xfrm rot="5400000">
            <a:off x="344428" y="3141900"/>
            <a:ext cx="952143" cy="574199"/>
          </a:xfrm>
          <a:prstGeom prst="rightArrow">
            <a:avLst>
              <a:gd name="adj1" fmla="val 50000"/>
              <a:gd name="adj2" fmla="val 34762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B968146-4E7E-4A8A-A51C-00B8A6AEE07C}"/>
              </a:ext>
            </a:extLst>
          </p:cNvPr>
          <p:cNvSpPr/>
          <p:nvPr/>
        </p:nvSpPr>
        <p:spPr>
          <a:xfrm rot="5400000">
            <a:off x="344430" y="4094045"/>
            <a:ext cx="952143" cy="57419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3313577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FFFE7-A78C-4247-B08F-0A96C4294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Solving Partially Observable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2560E-8437-4BC5-AFB4-E0AA215A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an AND-OR tree to create a conditional plan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29959E-6A33-490F-9B17-1F86A4B4D0F7}"/>
              </a:ext>
            </a:extLst>
          </p:cNvPr>
          <p:cNvSpPr txBox="1"/>
          <p:nvPr/>
        </p:nvSpPr>
        <p:spPr>
          <a:xfrm>
            <a:off x="1276899" y="5334000"/>
            <a:ext cx="62874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Solution</a:t>
            </a:r>
            <a:r>
              <a:rPr lang="en-US" sz="2400" dirty="0"/>
              <a:t>: </a:t>
            </a:r>
            <a:r>
              <a:rPr lang="en-US" sz="2400" i="1" dirty="0"/>
              <a:t>[</a:t>
            </a:r>
            <a:r>
              <a:rPr lang="en-US" sz="2400" b="1" i="1" dirty="0">
                <a:solidFill>
                  <a:srgbClr val="FF0000"/>
                </a:solidFill>
              </a:rPr>
              <a:t>Suck</a:t>
            </a:r>
            <a:r>
              <a:rPr lang="en-US" sz="2400" i="1" dirty="0"/>
              <a:t>, Right, </a:t>
            </a:r>
            <a:r>
              <a:rPr lang="en-US" sz="2400" b="1" dirty="0"/>
              <a:t>if</a:t>
            </a:r>
            <a:r>
              <a:rPr lang="en-US" sz="2400" i="1" dirty="0"/>
              <a:t> b = {6} </a:t>
            </a:r>
            <a:r>
              <a:rPr lang="en-US" sz="2400" b="1" dirty="0"/>
              <a:t>then</a:t>
            </a:r>
            <a:r>
              <a:rPr lang="en-US" sz="2400" i="1" dirty="0"/>
              <a:t> Suck </a:t>
            </a:r>
            <a:r>
              <a:rPr lang="en-US" sz="2400" b="1" dirty="0"/>
              <a:t>else</a:t>
            </a:r>
            <a:r>
              <a:rPr lang="en-US" sz="2400" i="1" dirty="0"/>
              <a:t> []]</a:t>
            </a:r>
          </a:p>
          <a:p>
            <a:endParaRPr lang="en-US" sz="2400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3752C0-3A05-43FA-9DC7-1F2C5C311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100" y="2514600"/>
            <a:ext cx="3006607" cy="2590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BF9C5E-5351-4E5D-ABA9-8FBB64DF46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477" y="2590800"/>
            <a:ext cx="4634523" cy="27432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42CB4A0-BD42-4978-ADCF-BBB4AF0B87B3}"/>
              </a:ext>
            </a:extLst>
          </p:cNvPr>
          <p:cNvSpPr txBox="1"/>
          <p:nvPr/>
        </p:nvSpPr>
        <p:spPr>
          <a:xfrm>
            <a:off x="960022" y="3990201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[</a:t>
            </a:r>
            <a:r>
              <a:rPr lang="en-US" sz="1200" i="1" dirty="0" err="1"/>
              <a:t>L,Clean</a:t>
            </a:r>
            <a:r>
              <a:rPr lang="en-US" sz="1200" i="1" dirty="0"/>
              <a:t>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4FC0C1-D3BE-45B9-B779-4A4AC1AB5E05}"/>
              </a:ext>
            </a:extLst>
          </p:cNvPr>
          <p:cNvSpPr txBox="1"/>
          <p:nvPr/>
        </p:nvSpPr>
        <p:spPr>
          <a:xfrm>
            <a:off x="4770022" y="3962400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/>
              <a:t>[</a:t>
            </a:r>
            <a:r>
              <a:rPr lang="en-US" sz="1200" i="1" dirty="0" err="1"/>
              <a:t>R,Clean</a:t>
            </a:r>
            <a:r>
              <a:rPr lang="en-US" sz="1200" i="1" dirty="0"/>
              <a:t>]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176E66-2DE6-411B-A1B3-6E09F8CA53C6}"/>
              </a:ext>
            </a:extLst>
          </p:cNvPr>
          <p:cNvSpPr txBox="1"/>
          <p:nvPr/>
        </p:nvSpPr>
        <p:spPr>
          <a:xfrm>
            <a:off x="3398422" y="3962400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[</a:t>
            </a:r>
            <a:r>
              <a:rPr lang="en-US" sz="1200" i="1" dirty="0" err="1"/>
              <a:t>R,Dirty</a:t>
            </a:r>
            <a:r>
              <a:rPr lang="en-US" sz="1200" i="1" dirty="0"/>
              <a:t>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3AC1E8-C0E0-4481-BA84-878EB709DD16}"/>
              </a:ext>
            </a:extLst>
          </p:cNvPr>
          <p:cNvSpPr txBox="1"/>
          <p:nvPr/>
        </p:nvSpPr>
        <p:spPr>
          <a:xfrm>
            <a:off x="3024475" y="3556378"/>
            <a:ext cx="4395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FADB9E2-E689-4724-A7DA-C6EE685A62C6}"/>
              </a:ext>
            </a:extLst>
          </p:cNvPr>
          <p:cNvSpPr txBox="1"/>
          <p:nvPr/>
        </p:nvSpPr>
        <p:spPr>
          <a:xfrm>
            <a:off x="4205076" y="413759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10F08E-39B5-4EED-A6EC-A542CA3936D7}"/>
              </a:ext>
            </a:extLst>
          </p:cNvPr>
          <p:cNvSpPr txBox="1"/>
          <p:nvPr/>
        </p:nvSpPr>
        <p:spPr>
          <a:xfrm>
            <a:off x="1905398" y="4005305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F815955-7FB1-4614-8E7C-A7FD852795BD}"/>
              </a:ext>
            </a:extLst>
          </p:cNvPr>
          <p:cNvCxnSpPr>
            <a:cxnSpLocks/>
          </p:cNvCxnSpPr>
          <p:nvPr/>
        </p:nvCxnSpPr>
        <p:spPr>
          <a:xfrm flipH="1">
            <a:off x="2051268" y="3374143"/>
            <a:ext cx="767671" cy="52078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A5B70165-8084-45CC-995C-A1BBA5E462E8}"/>
              </a:ext>
            </a:extLst>
          </p:cNvPr>
          <p:cNvSpPr/>
          <p:nvPr/>
        </p:nvSpPr>
        <p:spPr>
          <a:xfrm rot="5400000">
            <a:off x="344428" y="3141900"/>
            <a:ext cx="952143" cy="574199"/>
          </a:xfrm>
          <a:prstGeom prst="rightArrow">
            <a:avLst>
              <a:gd name="adj1" fmla="val 50000"/>
              <a:gd name="adj2" fmla="val 34762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B3424C96-3B79-4DA6-8CA6-18A871ED696D}"/>
              </a:ext>
            </a:extLst>
          </p:cNvPr>
          <p:cNvSpPr/>
          <p:nvPr/>
        </p:nvSpPr>
        <p:spPr>
          <a:xfrm rot="5400000">
            <a:off x="344430" y="4094045"/>
            <a:ext cx="952143" cy="57419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update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5C0DE3-DA9D-450E-BBC3-52F4CAC784D2}"/>
              </a:ext>
            </a:extLst>
          </p:cNvPr>
          <p:cNvCxnSpPr>
            <a:cxnSpLocks/>
          </p:cNvCxnSpPr>
          <p:nvPr/>
        </p:nvCxnSpPr>
        <p:spPr>
          <a:xfrm>
            <a:off x="1905398" y="4047332"/>
            <a:ext cx="0" cy="29652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4028FE9-00A6-4AC3-97AE-1A00AB201CDD}"/>
              </a:ext>
            </a:extLst>
          </p:cNvPr>
          <p:cNvSpPr/>
          <p:nvPr/>
        </p:nvSpPr>
        <p:spPr>
          <a:xfrm>
            <a:off x="5902051" y="3828444"/>
            <a:ext cx="1435100" cy="1295400"/>
          </a:xfrm>
          <a:prstGeom prst="rect">
            <a:avLst/>
          </a:prstGeom>
          <a:solidFill>
            <a:srgbClr val="7030A0">
              <a:alpha val="7059"/>
            </a:srgbClr>
          </a:solidFill>
          <a:ln>
            <a:solidFill>
              <a:srgbClr val="CC0099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0938F1D-521C-4E44-9B6D-B36E9FF57C3F}"/>
              </a:ext>
            </a:extLst>
          </p:cNvPr>
          <p:cNvSpPr/>
          <p:nvPr/>
        </p:nvSpPr>
        <p:spPr>
          <a:xfrm>
            <a:off x="5359392" y="3281680"/>
            <a:ext cx="508008" cy="782320"/>
          </a:xfrm>
          <a:custGeom>
            <a:avLst/>
            <a:gdLst>
              <a:gd name="connsiteX0" fmla="*/ 497848 w 508008"/>
              <a:gd name="connsiteY0" fmla="*/ 0 h 782320"/>
              <a:gd name="connsiteX1" fmla="*/ 8 w 508008"/>
              <a:gd name="connsiteY1" fmla="*/ 436880 h 782320"/>
              <a:gd name="connsiteX2" fmla="*/ 508008 w 508008"/>
              <a:gd name="connsiteY2" fmla="*/ 782320 h 782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8008" h="782320">
                <a:moveTo>
                  <a:pt x="497848" y="0"/>
                </a:moveTo>
                <a:cubicBezTo>
                  <a:pt x="248081" y="153246"/>
                  <a:pt x="-1685" y="306493"/>
                  <a:pt x="8" y="436880"/>
                </a:cubicBezTo>
                <a:cubicBezTo>
                  <a:pt x="1701" y="567267"/>
                  <a:pt x="254854" y="674793"/>
                  <a:pt x="508008" y="78232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4662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FFFE7-A78C-4247-B08F-0A96C4294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Solving Partially Observable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2560E-8437-4BC5-AFB4-E0AA215A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an AND-OR tree to create a conditional plan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29959E-6A33-490F-9B17-1F86A4B4D0F7}"/>
              </a:ext>
            </a:extLst>
          </p:cNvPr>
          <p:cNvSpPr txBox="1"/>
          <p:nvPr/>
        </p:nvSpPr>
        <p:spPr>
          <a:xfrm>
            <a:off x="1295400" y="5334000"/>
            <a:ext cx="63100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Solution</a:t>
            </a:r>
            <a:r>
              <a:rPr lang="en-US" sz="2400" dirty="0"/>
              <a:t>: </a:t>
            </a:r>
            <a:r>
              <a:rPr lang="en-US" sz="2400" i="1" dirty="0"/>
              <a:t>[</a:t>
            </a:r>
            <a:r>
              <a:rPr lang="en-US" sz="2400" b="1" i="1" dirty="0">
                <a:solidFill>
                  <a:srgbClr val="FF0000"/>
                </a:solidFill>
              </a:rPr>
              <a:t>Suck</a:t>
            </a:r>
            <a:r>
              <a:rPr lang="en-US" sz="2400" i="1" dirty="0"/>
              <a:t>, </a:t>
            </a:r>
            <a:r>
              <a:rPr lang="en-US" sz="2400" b="1" i="1" dirty="0">
                <a:solidFill>
                  <a:srgbClr val="FF0000"/>
                </a:solidFill>
              </a:rPr>
              <a:t>Right</a:t>
            </a:r>
            <a:r>
              <a:rPr lang="en-US" sz="2400" i="1" dirty="0"/>
              <a:t>, </a:t>
            </a:r>
            <a:r>
              <a:rPr lang="en-US" sz="2400" b="1" dirty="0"/>
              <a:t>if</a:t>
            </a:r>
            <a:r>
              <a:rPr lang="en-US" sz="2400" i="1" dirty="0"/>
              <a:t> b = {6} </a:t>
            </a:r>
            <a:r>
              <a:rPr lang="en-US" sz="2400" b="1" dirty="0"/>
              <a:t>then</a:t>
            </a:r>
            <a:r>
              <a:rPr lang="en-US" sz="2400" i="1" dirty="0"/>
              <a:t> Suck </a:t>
            </a:r>
            <a:r>
              <a:rPr lang="en-US" sz="2400" b="1" dirty="0"/>
              <a:t>else</a:t>
            </a:r>
            <a:r>
              <a:rPr lang="en-US" sz="2400" i="1" dirty="0"/>
              <a:t> []]</a:t>
            </a:r>
          </a:p>
          <a:p>
            <a:endParaRPr lang="en-US" sz="2400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3752C0-3A05-43FA-9DC7-1F2C5C311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100" y="2514600"/>
            <a:ext cx="3006607" cy="2590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10BA3CC-DF3B-462C-B131-BBECC320AA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477" y="2590800"/>
            <a:ext cx="4634523" cy="27432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8C50E9-2F8D-4B6F-9AC9-E2B08BA93B50}"/>
              </a:ext>
            </a:extLst>
          </p:cNvPr>
          <p:cNvSpPr txBox="1"/>
          <p:nvPr/>
        </p:nvSpPr>
        <p:spPr>
          <a:xfrm>
            <a:off x="960022" y="3990201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[</a:t>
            </a:r>
            <a:r>
              <a:rPr lang="en-US" sz="1200" i="1" dirty="0" err="1"/>
              <a:t>L,Clean</a:t>
            </a:r>
            <a:r>
              <a:rPr lang="en-US" sz="1200" i="1" dirty="0"/>
              <a:t>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0E3352-E3E5-456A-91A5-C40E3D44724A}"/>
              </a:ext>
            </a:extLst>
          </p:cNvPr>
          <p:cNvSpPr txBox="1"/>
          <p:nvPr/>
        </p:nvSpPr>
        <p:spPr>
          <a:xfrm>
            <a:off x="4770022" y="3962400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/>
              <a:t>[</a:t>
            </a:r>
            <a:r>
              <a:rPr lang="en-US" sz="1200" i="1" dirty="0" err="1"/>
              <a:t>R,Clean</a:t>
            </a:r>
            <a:r>
              <a:rPr lang="en-US" sz="1200" i="1" dirty="0"/>
              <a:t>]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17A1E5-6AAD-4F71-99D4-81D1848C87C4}"/>
              </a:ext>
            </a:extLst>
          </p:cNvPr>
          <p:cNvSpPr txBox="1"/>
          <p:nvPr/>
        </p:nvSpPr>
        <p:spPr>
          <a:xfrm>
            <a:off x="3398422" y="3962400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[</a:t>
            </a:r>
            <a:r>
              <a:rPr lang="en-US" sz="1200" i="1" dirty="0" err="1"/>
              <a:t>R,Dirty</a:t>
            </a:r>
            <a:r>
              <a:rPr lang="en-US" sz="1200" i="1" dirty="0"/>
              <a:t>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802B6-7B38-4478-955C-A0AD4CCCB1ED}"/>
              </a:ext>
            </a:extLst>
          </p:cNvPr>
          <p:cNvSpPr txBox="1"/>
          <p:nvPr/>
        </p:nvSpPr>
        <p:spPr>
          <a:xfrm>
            <a:off x="3024475" y="3556378"/>
            <a:ext cx="4395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6E53C9-F802-4BFC-895E-F5C74A6698E9}"/>
              </a:ext>
            </a:extLst>
          </p:cNvPr>
          <p:cNvSpPr txBox="1"/>
          <p:nvPr/>
        </p:nvSpPr>
        <p:spPr>
          <a:xfrm>
            <a:off x="4205076" y="413759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1733CB-74BF-4272-AD61-E7BEF47C213F}"/>
              </a:ext>
            </a:extLst>
          </p:cNvPr>
          <p:cNvSpPr txBox="1"/>
          <p:nvPr/>
        </p:nvSpPr>
        <p:spPr>
          <a:xfrm>
            <a:off x="1905398" y="4005305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AND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16FF5E7-143A-42D1-9FA8-151E93E09313}"/>
              </a:ext>
            </a:extLst>
          </p:cNvPr>
          <p:cNvCxnSpPr>
            <a:cxnSpLocks/>
          </p:cNvCxnSpPr>
          <p:nvPr/>
        </p:nvCxnSpPr>
        <p:spPr>
          <a:xfrm flipH="1">
            <a:off x="2051268" y="3374143"/>
            <a:ext cx="767671" cy="52078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D8C9737-67E7-425D-972B-48C57C0170C9}"/>
              </a:ext>
            </a:extLst>
          </p:cNvPr>
          <p:cNvCxnSpPr>
            <a:cxnSpLocks/>
          </p:cNvCxnSpPr>
          <p:nvPr/>
        </p:nvCxnSpPr>
        <p:spPr>
          <a:xfrm>
            <a:off x="2058066" y="5185479"/>
            <a:ext cx="363829" cy="17632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0336017-0C2A-4161-A526-AE611AEFDAB8}"/>
              </a:ext>
            </a:extLst>
          </p:cNvPr>
          <p:cNvSpPr txBox="1"/>
          <p:nvPr/>
        </p:nvSpPr>
        <p:spPr>
          <a:xfrm>
            <a:off x="2403301" y="4983985"/>
            <a:ext cx="452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2A119A13-3D41-4D24-A7D5-3F0136DC3262}"/>
              </a:ext>
            </a:extLst>
          </p:cNvPr>
          <p:cNvSpPr/>
          <p:nvPr/>
        </p:nvSpPr>
        <p:spPr>
          <a:xfrm rot="5400000">
            <a:off x="344428" y="3141900"/>
            <a:ext cx="952143" cy="574199"/>
          </a:xfrm>
          <a:prstGeom prst="rightArrow">
            <a:avLst>
              <a:gd name="adj1" fmla="val 50000"/>
              <a:gd name="adj2" fmla="val 34762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C529368C-6BCD-47A8-BB03-7562F7FE1476}"/>
              </a:ext>
            </a:extLst>
          </p:cNvPr>
          <p:cNvSpPr/>
          <p:nvPr/>
        </p:nvSpPr>
        <p:spPr>
          <a:xfrm rot="5400000">
            <a:off x="344430" y="4075173"/>
            <a:ext cx="952143" cy="57419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update</a:t>
            </a: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29AEC175-6312-451C-9905-F3901DB442AB}"/>
              </a:ext>
            </a:extLst>
          </p:cNvPr>
          <p:cNvSpPr/>
          <p:nvPr/>
        </p:nvSpPr>
        <p:spPr>
          <a:xfrm rot="5400000">
            <a:off x="573027" y="4799429"/>
            <a:ext cx="494943" cy="574199"/>
          </a:xfrm>
          <a:prstGeom prst="rightArrow">
            <a:avLst>
              <a:gd name="adj1" fmla="val 50000"/>
              <a:gd name="adj2" fmla="val 34762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25A051D6-97D0-453A-BB7D-B949321F0047}"/>
              </a:ext>
            </a:extLst>
          </p:cNvPr>
          <p:cNvSpPr/>
          <p:nvPr/>
        </p:nvSpPr>
        <p:spPr>
          <a:xfrm rot="5400000">
            <a:off x="573026" y="5294373"/>
            <a:ext cx="494943" cy="57419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A8C7E8D-E398-408C-8857-86213B2775B7}"/>
              </a:ext>
            </a:extLst>
          </p:cNvPr>
          <p:cNvCxnSpPr>
            <a:cxnSpLocks/>
          </p:cNvCxnSpPr>
          <p:nvPr/>
        </p:nvCxnSpPr>
        <p:spPr>
          <a:xfrm>
            <a:off x="1905398" y="4047332"/>
            <a:ext cx="0" cy="29652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D04EB97-5F3C-42F9-883A-ACA4348026A2}"/>
              </a:ext>
            </a:extLst>
          </p:cNvPr>
          <p:cNvSpPr/>
          <p:nvPr/>
        </p:nvSpPr>
        <p:spPr>
          <a:xfrm>
            <a:off x="7383403" y="3786189"/>
            <a:ext cx="1435100" cy="1295400"/>
          </a:xfrm>
          <a:prstGeom prst="rect">
            <a:avLst/>
          </a:prstGeom>
          <a:solidFill>
            <a:srgbClr val="7030A0">
              <a:alpha val="7059"/>
            </a:srgbClr>
          </a:solidFill>
          <a:ln>
            <a:solidFill>
              <a:srgbClr val="CC0099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B9DE769-C8D0-4F47-A04F-A3B89F3F1B38}"/>
              </a:ext>
            </a:extLst>
          </p:cNvPr>
          <p:cNvCxnSpPr>
            <a:cxnSpLocks/>
          </p:cNvCxnSpPr>
          <p:nvPr/>
        </p:nvCxnSpPr>
        <p:spPr>
          <a:xfrm>
            <a:off x="7277688" y="4419600"/>
            <a:ext cx="34231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2570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FFFE7-A78C-4247-B08F-0A96C4294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Solving Partially Observable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2560E-8437-4BC5-AFB4-E0AA215A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an AND-OR tree to create a conditional plan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29959E-6A33-490F-9B17-1F86A4B4D0F7}"/>
              </a:ext>
            </a:extLst>
          </p:cNvPr>
          <p:cNvSpPr txBox="1"/>
          <p:nvPr/>
        </p:nvSpPr>
        <p:spPr>
          <a:xfrm>
            <a:off x="1295400" y="5334000"/>
            <a:ext cx="6361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Solution</a:t>
            </a:r>
            <a:r>
              <a:rPr lang="en-US" sz="2400" dirty="0"/>
              <a:t>: </a:t>
            </a:r>
            <a:r>
              <a:rPr lang="en-US" sz="2400" i="1" dirty="0"/>
              <a:t>[</a:t>
            </a:r>
            <a:r>
              <a:rPr lang="en-US" sz="2400" b="1" i="1" dirty="0">
                <a:solidFill>
                  <a:srgbClr val="FF0000"/>
                </a:solidFill>
              </a:rPr>
              <a:t>Suck, Right, </a:t>
            </a:r>
            <a:r>
              <a:rPr lang="en-US" sz="2400" b="1" dirty="0">
                <a:solidFill>
                  <a:srgbClr val="FF0000"/>
                </a:solidFill>
              </a:rPr>
              <a:t>if</a:t>
            </a:r>
            <a:r>
              <a:rPr lang="en-US" sz="2400" b="1" i="1" dirty="0">
                <a:solidFill>
                  <a:srgbClr val="FF0000"/>
                </a:solidFill>
              </a:rPr>
              <a:t> b = {6} </a:t>
            </a:r>
            <a:r>
              <a:rPr lang="en-US" sz="2400" b="1" dirty="0">
                <a:solidFill>
                  <a:srgbClr val="FF0000"/>
                </a:solidFill>
              </a:rPr>
              <a:t>then</a:t>
            </a:r>
            <a:r>
              <a:rPr lang="en-US" sz="2400" b="1" i="1" dirty="0">
                <a:solidFill>
                  <a:srgbClr val="FF0000"/>
                </a:solidFill>
              </a:rPr>
              <a:t> Suck </a:t>
            </a:r>
            <a:r>
              <a:rPr lang="en-US" sz="2400" b="1" dirty="0">
                <a:solidFill>
                  <a:srgbClr val="FF0000"/>
                </a:solidFill>
              </a:rPr>
              <a:t>else</a:t>
            </a:r>
            <a:r>
              <a:rPr lang="en-US" sz="2400" b="1" i="1" dirty="0">
                <a:solidFill>
                  <a:srgbClr val="FF0000"/>
                </a:solidFill>
              </a:rPr>
              <a:t> []</a:t>
            </a:r>
            <a:r>
              <a:rPr lang="en-US" sz="2400" i="1" dirty="0"/>
              <a:t>]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3752C0-3A05-43FA-9DC7-1F2C5C311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100" y="2514600"/>
            <a:ext cx="3006607" cy="25908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4941423-AB1C-4666-9F27-F29FFFADFD5A}"/>
              </a:ext>
            </a:extLst>
          </p:cNvPr>
          <p:cNvSpPr/>
          <p:nvPr/>
        </p:nvSpPr>
        <p:spPr>
          <a:xfrm>
            <a:off x="7419498" y="4433888"/>
            <a:ext cx="1435100" cy="671511"/>
          </a:xfrm>
          <a:prstGeom prst="rect">
            <a:avLst/>
          </a:prstGeom>
          <a:solidFill>
            <a:srgbClr val="7030A0">
              <a:alpha val="7843"/>
            </a:srgbClr>
          </a:solidFill>
          <a:ln>
            <a:solidFill>
              <a:srgbClr val="CC0099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3002904-EC0A-42E1-8B4E-3165D9A34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477" y="2590800"/>
            <a:ext cx="4634523" cy="27432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8C82DCC-B37A-4B84-8659-8C6CCFE0E65D}"/>
              </a:ext>
            </a:extLst>
          </p:cNvPr>
          <p:cNvSpPr txBox="1"/>
          <p:nvPr/>
        </p:nvSpPr>
        <p:spPr>
          <a:xfrm>
            <a:off x="960022" y="3990201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[</a:t>
            </a:r>
            <a:r>
              <a:rPr lang="en-US" sz="1200" i="1" dirty="0" err="1"/>
              <a:t>L,Clean</a:t>
            </a:r>
            <a:r>
              <a:rPr lang="en-US" sz="1200" i="1" dirty="0"/>
              <a:t>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D77DE8-AA0D-4A55-A357-D6E2295F823A}"/>
              </a:ext>
            </a:extLst>
          </p:cNvPr>
          <p:cNvSpPr txBox="1"/>
          <p:nvPr/>
        </p:nvSpPr>
        <p:spPr>
          <a:xfrm>
            <a:off x="4770022" y="3962400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/>
              <a:t>[</a:t>
            </a:r>
            <a:r>
              <a:rPr lang="en-US" sz="1200" i="1" dirty="0" err="1"/>
              <a:t>R,Clean</a:t>
            </a:r>
            <a:r>
              <a:rPr lang="en-US" sz="1200" i="1" dirty="0"/>
              <a:t>]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07D780-4884-4BE8-9596-2CF831F32987}"/>
              </a:ext>
            </a:extLst>
          </p:cNvPr>
          <p:cNvSpPr txBox="1"/>
          <p:nvPr/>
        </p:nvSpPr>
        <p:spPr>
          <a:xfrm>
            <a:off x="3398422" y="3962400"/>
            <a:ext cx="8162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[</a:t>
            </a:r>
            <a:r>
              <a:rPr lang="en-US" sz="1200" i="1" dirty="0" err="1"/>
              <a:t>R,Dirty</a:t>
            </a:r>
            <a:r>
              <a:rPr lang="en-US" sz="1200" i="1" dirty="0"/>
              <a:t>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BDC666-59F2-4DA5-87B7-311CEDA56EBE}"/>
              </a:ext>
            </a:extLst>
          </p:cNvPr>
          <p:cNvSpPr txBox="1"/>
          <p:nvPr/>
        </p:nvSpPr>
        <p:spPr>
          <a:xfrm>
            <a:off x="3024475" y="3556378"/>
            <a:ext cx="4395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EE92C8-0BF8-4674-AAD0-F33352146E4D}"/>
              </a:ext>
            </a:extLst>
          </p:cNvPr>
          <p:cNvSpPr txBox="1"/>
          <p:nvPr/>
        </p:nvSpPr>
        <p:spPr>
          <a:xfrm>
            <a:off x="4205076" y="413759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728E31-62E6-45E8-8BFA-F5445BDB536C}"/>
              </a:ext>
            </a:extLst>
          </p:cNvPr>
          <p:cNvSpPr txBox="1"/>
          <p:nvPr/>
        </p:nvSpPr>
        <p:spPr>
          <a:xfrm>
            <a:off x="1905398" y="4005305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AND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BCAB613-601B-47FB-89A3-6A8A55BC2354}"/>
              </a:ext>
            </a:extLst>
          </p:cNvPr>
          <p:cNvCxnSpPr>
            <a:cxnSpLocks/>
          </p:cNvCxnSpPr>
          <p:nvPr/>
        </p:nvCxnSpPr>
        <p:spPr>
          <a:xfrm flipH="1">
            <a:off x="2051268" y="3374143"/>
            <a:ext cx="767671" cy="52078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220BD2-8063-4F23-8315-7099A3631478}"/>
              </a:ext>
            </a:extLst>
          </p:cNvPr>
          <p:cNvCxnSpPr>
            <a:cxnSpLocks/>
          </p:cNvCxnSpPr>
          <p:nvPr/>
        </p:nvCxnSpPr>
        <p:spPr>
          <a:xfrm>
            <a:off x="2058066" y="5185479"/>
            <a:ext cx="363829" cy="17632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8CEA8FB-1F00-4A4B-9CF1-CAE2E8DEB8D8}"/>
              </a:ext>
            </a:extLst>
          </p:cNvPr>
          <p:cNvSpPr txBox="1"/>
          <p:nvPr/>
        </p:nvSpPr>
        <p:spPr>
          <a:xfrm>
            <a:off x="2403301" y="4983985"/>
            <a:ext cx="452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FDB1899-3349-4CEC-A9C1-CD174D03A15C}"/>
              </a:ext>
            </a:extLst>
          </p:cNvPr>
          <p:cNvSpPr/>
          <p:nvPr/>
        </p:nvSpPr>
        <p:spPr>
          <a:xfrm rot="5400000">
            <a:off x="344428" y="3141900"/>
            <a:ext cx="952143" cy="574199"/>
          </a:xfrm>
          <a:prstGeom prst="rightArrow">
            <a:avLst>
              <a:gd name="adj1" fmla="val 50000"/>
              <a:gd name="adj2" fmla="val 34762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13F12A0-22C3-4F15-B2F1-FD7A58CA0D20}"/>
              </a:ext>
            </a:extLst>
          </p:cNvPr>
          <p:cNvSpPr/>
          <p:nvPr/>
        </p:nvSpPr>
        <p:spPr>
          <a:xfrm rot="5400000">
            <a:off x="344430" y="4094045"/>
            <a:ext cx="952143" cy="57419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update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8EEEAC75-7EF8-4397-8826-531143CCD5F7}"/>
              </a:ext>
            </a:extLst>
          </p:cNvPr>
          <p:cNvSpPr/>
          <p:nvPr/>
        </p:nvSpPr>
        <p:spPr>
          <a:xfrm rot="5400000">
            <a:off x="573027" y="4799429"/>
            <a:ext cx="494943" cy="574199"/>
          </a:xfrm>
          <a:prstGeom prst="rightArrow">
            <a:avLst>
              <a:gd name="adj1" fmla="val 50000"/>
              <a:gd name="adj2" fmla="val 34762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F2D30DD-23D1-4256-A4BB-A81C76C82106}"/>
              </a:ext>
            </a:extLst>
          </p:cNvPr>
          <p:cNvSpPr/>
          <p:nvPr/>
        </p:nvSpPr>
        <p:spPr>
          <a:xfrm rot="5400000">
            <a:off x="573026" y="5294373"/>
            <a:ext cx="494943" cy="57419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230ABDF2-0827-473B-851F-BA51464AC334}"/>
              </a:ext>
            </a:extLst>
          </p:cNvPr>
          <p:cNvSpPr/>
          <p:nvPr/>
        </p:nvSpPr>
        <p:spPr>
          <a:xfrm rot="5400000">
            <a:off x="573027" y="5790029"/>
            <a:ext cx="494943" cy="574199"/>
          </a:xfrm>
          <a:prstGeom prst="rightArrow">
            <a:avLst>
              <a:gd name="adj1" fmla="val 50000"/>
              <a:gd name="adj2" fmla="val 34762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FEED60B-39A5-44F6-89C3-638863E5008E}"/>
              </a:ext>
            </a:extLst>
          </p:cNvPr>
          <p:cNvSpPr/>
          <p:nvPr/>
        </p:nvSpPr>
        <p:spPr>
          <a:xfrm rot="5400000">
            <a:off x="573026" y="6284973"/>
            <a:ext cx="494943" cy="57419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6D2093E-389B-45D2-9E5D-C37B6563918B}"/>
              </a:ext>
            </a:extLst>
          </p:cNvPr>
          <p:cNvCxnSpPr>
            <a:cxnSpLocks/>
          </p:cNvCxnSpPr>
          <p:nvPr/>
        </p:nvCxnSpPr>
        <p:spPr>
          <a:xfrm>
            <a:off x="1905398" y="4047332"/>
            <a:ext cx="0" cy="29652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DF414CE-F252-4E1F-ACD7-2665E3AC2AF7}"/>
              </a:ext>
            </a:extLst>
          </p:cNvPr>
          <p:cNvCxnSpPr>
            <a:cxnSpLocks/>
          </p:cNvCxnSpPr>
          <p:nvPr/>
        </p:nvCxnSpPr>
        <p:spPr>
          <a:xfrm>
            <a:off x="7353888" y="4343400"/>
            <a:ext cx="266112" cy="2286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3787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89E0B-9553-41BC-905E-02092AA59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Estimation and </a:t>
            </a:r>
            <a:br>
              <a:rPr lang="en-US" dirty="0"/>
            </a:br>
            <a:r>
              <a:rPr lang="en-US" dirty="0"/>
              <a:t>Approximate Belief States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905D55-479C-478C-93E1-43A247B9C57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r>
                  <a:rPr lang="en-US" dirty="0"/>
                  <a:t>Agents choose an </a:t>
                </a:r>
                <a:r>
                  <a:rPr lang="en-US" b="1" dirty="0"/>
                  <a:t>action</a:t>
                </a:r>
                <a:r>
                  <a:rPr lang="en-US" dirty="0"/>
                  <a:t> and then receive an </a:t>
                </a:r>
                <a:r>
                  <a:rPr lang="en-US" b="1" dirty="0"/>
                  <a:t>observation</a:t>
                </a:r>
                <a:r>
                  <a:rPr lang="en-US" dirty="0"/>
                  <a:t> from the environment.</a:t>
                </a:r>
              </a:p>
              <a:p>
                <a:r>
                  <a:rPr lang="en-US" dirty="0"/>
                  <a:t>The agent keep track of its belief state using the following update: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𝑈𝑝𝑑𝑎𝑡𝑒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𝑃𝑟𝑒𝑑𝑖𝑐𝑡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This process is often called</a:t>
                </a:r>
              </a:p>
              <a:p>
                <a:pPr lvl="1"/>
                <a:r>
                  <a:rPr lang="en-US" b="1" dirty="0"/>
                  <a:t>monitoring</a:t>
                </a:r>
                <a:r>
                  <a:rPr lang="en-US" dirty="0"/>
                  <a:t>,</a:t>
                </a:r>
              </a:p>
              <a:p>
                <a:pPr lvl="1"/>
                <a:r>
                  <a:rPr lang="en-US" b="1" dirty="0"/>
                  <a:t>filtering</a:t>
                </a:r>
                <a:r>
                  <a:rPr lang="en-US" dirty="0"/>
                  <a:t>, or</a:t>
                </a:r>
              </a:p>
              <a:p>
                <a:pPr lvl="1"/>
                <a:r>
                  <a:rPr lang="en-US" b="1" dirty="0"/>
                  <a:t>state estimation</a:t>
                </a:r>
                <a:r>
                  <a:rPr lang="en-US" dirty="0"/>
                  <a:t>.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The agent needs to be able to update its belief state following observations in </a:t>
                </a:r>
                <a:r>
                  <a:rPr lang="en-US" b="1" dirty="0"/>
                  <a:t>real time</a:t>
                </a:r>
                <a:r>
                  <a:rPr lang="en-US" dirty="0"/>
                  <a:t>! For many practical application, there is only time to compute an </a:t>
                </a:r>
                <a:r>
                  <a:rPr lang="en-US" b="1" dirty="0"/>
                  <a:t>approximate belief state! </a:t>
                </a:r>
                <a:r>
                  <a:rPr lang="en-US" dirty="0"/>
                  <a:t>These approximate methods are outside the scope of this introductory course.</a:t>
                </a:r>
                <a:endParaRPr lang="en-US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905D55-479C-478C-93E1-43A247B9C57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2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7108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2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6" name="Rectangle 14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16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5542359" y="0"/>
            <a:ext cx="3601641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E0EE8C-4D59-48F1-B069-E38EC27F5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480" y="662400"/>
            <a:ext cx="2750520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Case Study</a:t>
            </a:r>
          </a:p>
        </p:txBody>
      </p:sp>
      <p:sp>
        <p:nvSpPr>
          <p:cNvPr id="28" name="Freeform: Shape 18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85184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A78634-B028-4BC7-B06F-40DCBC308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12480" y="2286000"/>
            <a:ext cx="2557732" cy="38448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 dirty="0">
                <a:solidFill>
                  <a:schemeClr val="tx1">
                    <a:alpha val="60000"/>
                  </a:schemeClr>
                </a:solidFill>
              </a:rPr>
              <a:t>Partially Observable 8-Puzzle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E4A02A-EB10-4AC6-B332-BCB38243C263}"/>
              </a:ext>
            </a:extLst>
          </p:cNvPr>
          <p:cNvGrpSpPr/>
          <p:nvPr/>
        </p:nvGrpSpPr>
        <p:grpSpPr>
          <a:xfrm>
            <a:off x="573788" y="1235357"/>
            <a:ext cx="4417405" cy="4403442"/>
            <a:chOff x="6545179" y="2923674"/>
            <a:chExt cx="2132096" cy="2125357"/>
          </a:xfrm>
          <a:solidFill>
            <a:srgbClr val="595959">
              <a:alpha val="60000"/>
            </a:srgbClr>
          </a:solidFill>
        </p:grpSpPr>
        <p:pic>
          <p:nvPicPr>
            <p:cNvPr id="7" name="Picture 6" descr="8puzzle">
              <a:extLst>
                <a:ext uri="{FF2B5EF4-FFF2-40B4-BE49-F238E27FC236}">
                  <a16:creationId xmlns:a16="http://schemas.microsoft.com/office/drawing/2014/main" id="{8CAEE922-C4DD-463A-856E-5CBAE57933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r="53691" b="11894"/>
            <a:stretch/>
          </p:blipFill>
          <p:spPr bwMode="auto">
            <a:xfrm>
              <a:off x="6705600" y="3048794"/>
              <a:ext cx="1971675" cy="1905000"/>
            </a:xfrm>
            <a:prstGeom prst="rect">
              <a:avLst/>
            </a:prstGeom>
            <a:grpFill/>
          </p:spPr>
        </p:pic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74DA2B6-C660-48B6-B9DD-BCCA7196377F}"/>
                </a:ext>
              </a:extLst>
            </p:cNvPr>
            <p:cNvSpPr/>
            <p:nvPr/>
          </p:nvSpPr>
          <p:spPr>
            <a:xfrm>
              <a:off x="6545179" y="2923674"/>
              <a:ext cx="2132096" cy="2125357"/>
            </a:xfrm>
            <a:custGeom>
              <a:avLst/>
              <a:gdLst>
                <a:gd name="connsiteX0" fmla="*/ 36095 w 2177716"/>
                <a:gd name="connsiteY0" fmla="*/ 794084 h 2117558"/>
                <a:gd name="connsiteX1" fmla="*/ 36095 w 2177716"/>
                <a:gd name="connsiteY1" fmla="*/ 794084 h 2117558"/>
                <a:gd name="connsiteX2" fmla="*/ 830179 w 2177716"/>
                <a:gd name="connsiteY2" fmla="*/ 794084 h 2117558"/>
                <a:gd name="connsiteX3" fmla="*/ 842210 w 2177716"/>
                <a:gd name="connsiteY3" fmla="*/ 794084 h 2117558"/>
                <a:gd name="connsiteX4" fmla="*/ 806116 w 2177716"/>
                <a:gd name="connsiteY4" fmla="*/ 0 h 2117558"/>
                <a:gd name="connsiteX5" fmla="*/ 2177716 w 2177716"/>
                <a:gd name="connsiteY5" fmla="*/ 0 h 2117558"/>
                <a:gd name="connsiteX6" fmla="*/ 2153653 w 2177716"/>
                <a:gd name="connsiteY6" fmla="*/ 2117558 h 2117558"/>
                <a:gd name="connsiteX7" fmla="*/ 0 w 2177716"/>
                <a:gd name="connsiteY7" fmla="*/ 2057400 h 2117558"/>
                <a:gd name="connsiteX8" fmla="*/ 36095 w 2177716"/>
                <a:gd name="connsiteY8" fmla="*/ 794084 h 211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7716" h="2117558">
                  <a:moveTo>
                    <a:pt x="36095" y="794084"/>
                  </a:moveTo>
                  <a:lnTo>
                    <a:pt x="36095" y="794084"/>
                  </a:lnTo>
                  <a:lnTo>
                    <a:pt x="830179" y="794084"/>
                  </a:lnTo>
                  <a:lnTo>
                    <a:pt x="842210" y="794084"/>
                  </a:lnTo>
                  <a:lnTo>
                    <a:pt x="806116" y="0"/>
                  </a:lnTo>
                  <a:lnTo>
                    <a:pt x="2177716" y="0"/>
                  </a:lnTo>
                  <a:lnTo>
                    <a:pt x="2153653" y="2117558"/>
                  </a:lnTo>
                  <a:lnTo>
                    <a:pt x="0" y="2057400"/>
                  </a:lnTo>
                  <a:lnTo>
                    <a:pt x="36095" y="794084"/>
                  </a:lnTo>
                  <a:close/>
                </a:path>
              </a:pathLst>
            </a:cu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16816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3AB63A-583D-4BBD-914A-0A8056D0F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Consequence of Uncertainty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1F6EBF-AF35-4215-9C0C-E67FFF868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Remember</a:t>
            </a:r>
            <a:r>
              <a:rPr lang="en-US" dirty="0"/>
              <a:t>: The solution for the known maze was a plan consisting of a fixed </a:t>
            </a:r>
            <a:r>
              <a:rPr lang="en-US" b="1" dirty="0">
                <a:solidFill>
                  <a:srgbClr val="FF0000"/>
                </a:solidFill>
              </a:rPr>
              <a:t>sequence of actions </a:t>
            </a:r>
            <a:r>
              <a:rPr lang="en-US" dirty="0"/>
              <a:t>from start to goal.</a:t>
            </a:r>
          </a:p>
          <a:p>
            <a:endParaRPr lang="en-US" dirty="0"/>
          </a:p>
          <a:p>
            <a:r>
              <a:rPr lang="en-US" b="1" dirty="0"/>
              <a:t>With uncertainty</a:t>
            </a:r>
            <a:r>
              <a:rPr lang="en-US" dirty="0"/>
              <a:t>: Solution is typically not a precomputed sequence, but a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</a:t>
            </a:r>
            <a:r>
              <a:rPr lang="en-US" b="1" i="1" dirty="0">
                <a:solidFill>
                  <a:srgbClr val="FF0000"/>
                </a:solidFill>
              </a:rPr>
              <a:t>conditional plan (also called strategy or policy) </a:t>
            </a:r>
            <a:br>
              <a:rPr lang="en-US" b="1" i="1" dirty="0">
                <a:solidFill>
                  <a:srgbClr val="FF0000"/>
                </a:solidFill>
              </a:rPr>
            </a:br>
            <a:br>
              <a:rPr lang="en-US" b="1" i="1" dirty="0">
                <a:solidFill>
                  <a:srgbClr val="FF0000"/>
                </a:solidFill>
              </a:rPr>
            </a:br>
            <a:r>
              <a:rPr lang="en-US" dirty="0"/>
              <a:t>that depends on percepts.</a:t>
            </a:r>
          </a:p>
        </p:txBody>
      </p:sp>
    </p:spTree>
    <p:extLst>
      <p:ext uri="{BB962C8B-B14F-4D97-AF65-F5344CB8AC3E}">
        <p14:creationId xmlns:p14="http://schemas.microsoft.com/office/powerpoint/2010/main" val="10688002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77B07A-CDE1-4DA3-B6DB-01E392AB2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4933950" cy="1325563"/>
          </a:xfrm>
        </p:spPr>
        <p:txBody>
          <a:bodyPr/>
          <a:lstStyle/>
          <a:p>
            <a:r>
              <a:rPr lang="en-US" dirty="0"/>
              <a:t>Partially Observable 8-Puzzle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883E69-33D5-4952-8BA7-5015B5679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5543550" cy="466724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How do we solve this problem? What are the main steps?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Give a problem description for each step.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n-US" dirty="0"/>
              <a:t>States: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n-US" dirty="0"/>
              <a:t>Initial state: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n-US" dirty="0"/>
              <a:t>Actions: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n-US" dirty="0"/>
              <a:t>Transition model: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n-US" dirty="0"/>
              <a:t>Goal test: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n-US" dirty="0"/>
              <a:t>Percept function: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type of agent do we use?</a:t>
            </a:r>
          </a:p>
          <a:p>
            <a:r>
              <a:rPr lang="en-US" dirty="0"/>
              <a:t>What algorithms can be used?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BB5C5F6-68A3-4DD2-83AC-ED9499A064A3}"/>
              </a:ext>
            </a:extLst>
          </p:cNvPr>
          <p:cNvGrpSpPr/>
          <p:nvPr/>
        </p:nvGrpSpPr>
        <p:grpSpPr>
          <a:xfrm>
            <a:off x="6477000" y="349084"/>
            <a:ext cx="2177716" cy="2117558"/>
            <a:chOff x="6545179" y="2923674"/>
            <a:chExt cx="2177716" cy="2117558"/>
          </a:xfrm>
          <a:solidFill>
            <a:srgbClr val="595959">
              <a:alpha val="60000"/>
            </a:srgbClr>
          </a:solidFill>
        </p:grpSpPr>
        <p:pic>
          <p:nvPicPr>
            <p:cNvPr id="7" name="Picture 6" descr="8puzzle">
              <a:extLst>
                <a:ext uri="{FF2B5EF4-FFF2-40B4-BE49-F238E27FC236}">
                  <a16:creationId xmlns:a16="http://schemas.microsoft.com/office/drawing/2014/main" id="{5D73636E-CBBA-4DEE-846F-F1A0C6B3B49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r="53691" b="11894"/>
            <a:stretch/>
          </p:blipFill>
          <p:spPr bwMode="auto">
            <a:xfrm>
              <a:off x="6705600" y="3048794"/>
              <a:ext cx="1971675" cy="1905000"/>
            </a:xfrm>
            <a:prstGeom prst="rect">
              <a:avLst/>
            </a:prstGeom>
            <a:grpFill/>
          </p:spPr>
        </p:pic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F8A80EB-E496-484B-8540-6335A0608DFF}"/>
                </a:ext>
              </a:extLst>
            </p:cNvPr>
            <p:cNvSpPr/>
            <p:nvPr/>
          </p:nvSpPr>
          <p:spPr>
            <a:xfrm>
              <a:off x="6545179" y="2923674"/>
              <a:ext cx="2177716" cy="2117558"/>
            </a:xfrm>
            <a:custGeom>
              <a:avLst/>
              <a:gdLst>
                <a:gd name="connsiteX0" fmla="*/ 36095 w 2177716"/>
                <a:gd name="connsiteY0" fmla="*/ 794084 h 2117558"/>
                <a:gd name="connsiteX1" fmla="*/ 36095 w 2177716"/>
                <a:gd name="connsiteY1" fmla="*/ 794084 h 2117558"/>
                <a:gd name="connsiteX2" fmla="*/ 830179 w 2177716"/>
                <a:gd name="connsiteY2" fmla="*/ 794084 h 2117558"/>
                <a:gd name="connsiteX3" fmla="*/ 842210 w 2177716"/>
                <a:gd name="connsiteY3" fmla="*/ 794084 h 2117558"/>
                <a:gd name="connsiteX4" fmla="*/ 806116 w 2177716"/>
                <a:gd name="connsiteY4" fmla="*/ 0 h 2117558"/>
                <a:gd name="connsiteX5" fmla="*/ 2177716 w 2177716"/>
                <a:gd name="connsiteY5" fmla="*/ 0 h 2117558"/>
                <a:gd name="connsiteX6" fmla="*/ 2153653 w 2177716"/>
                <a:gd name="connsiteY6" fmla="*/ 2117558 h 2117558"/>
                <a:gd name="connsiteX7" fmla="*/ 0 w 2177716"/>
                <a:gd name="connsiteY7" fmla="*/ 2057400 h 2117558"/>
                <a:gd name="connsiteX8" fmla="*/ 36095 w 2177716"/>
                <a:gd name="connsiteY8" fmla="*/ 794084 h 211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7716" h="2117558">
                  <a:moveTo>
                    <a:pt x="36095" y="794084"/>
                  </a:moveTo>
                  <a:lnTo>
                    <a:pt x="36095" y="794084"/>
                  </a:lnTo>
                  <a:lnTo>
                    <a:pt x="830179" y="794084"/>
                  </a:lnTo>
                  <a:lnTo>
                    <a:pt x="842210" y="794084"/>
                  </a:lnTo>
                  <a:lnTo>
                    <a:pt x="806116" y="0"/>
                  </a:lnTo>
                  <a:lnTo>
                    <a:pt x="2177716" y="0"/>
                  </a:lnTo>
                  <a:lnTo>
                    <a:pt x="2153653" y="2117558"/>
                  </a:lnTo>
                  <a:lnTo>
                    <a:pt x="0" y="2057400"/>
                  </a:lnTo>
                  <a:lnTo>
                    <a:pt x="36095" y="794084"/>
                  </a:lnTo>
                  <a:close/>
                </a:path>
              </a:pathLst>
            </a:cu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09309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large waterfall&#10;&#10;Description automatically generated">
            <a:extLst>
              <a:ext uri="{FF2B5EF4-FFF2-40B4-BE49-F238E27FC236}">
                <a16:creationId xmlns:a16="http://schemas.microsoft.com/office/drawing/2014/main" id="{C4248280-7291-46B0-9671-ED7A8C8B6E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l="6818" r="4181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DF08FD7-3544-4ECB-9BBB-12B038B90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5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Exploration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DE9B46-0040-4EF6-9C7A-E00DBC1C6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Unknown Environment and </a:t>
            </a:r>
            <a:b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Online Search</a:t>
            </a:r>
          </a:p>
        </p:txBody>
      </p:sp>
    </p:spTree>
    <p:extLst>
      <p:ext uri="{BB962C8B-B14F-4D97-AF65-F5344CB8AC3E}">
        <p14:creationId xmlns:p14="http://schemas.microsoft.com/office/powerpoint/2010/main" val="25228959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D66669-F88A-481D-B660-36D3D3B89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Search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6F2D4E4-8EDB-4A8F-BC83-2065F739A00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886700" cy="4667249"/>
              </a:xfrm>
            </p:spPr>
            <p:txBody>
              <a:bodyPr>
                <a:normAutofit fontScale="70000" lnSpcReduction="20000"/>
              </a:bodyPr>
              <a:lstStyle/>
              <a:p>
                <a:r>
                  <a:rPr lang="en-US" b="1" dirty="0"/>
                  <a:t>Recall offline search</a:t>
                </a:r>
                <a:r>
                  <a:rPr lang="en-US" dirty="0"/>
                  <a:t>: Create plan using the state space as a model before taking any action. The </a:t>
                </a:r>
                <a:r>
                  <a:rPr lang="en-US" b="1" dirty="0"/>
                  <a:t>plan</a:t>
                </a:r>
                <a:r>
                  <a:rPr lang="en-US" dirty="0"/>
                  <a:t> can be a sequence of actions or a </a:t>
                </a:r>
                <a:r>
                  <a:rPr lang="en-US" b="1" dirty="0"/>
                  <a:t>conditional plan</a:t>
                </a:r>
                <a:r>
                  <a:rPr lang="en-US" dirty="0"/>
                  <a:t> to account for uncertainty.</a:t>
                </a:r>
              </a:p>
              <a:p>
                <a:endParaRPr lang="en-US" dirty="0"/>
              </a:p>
              <a:p>
                <a:r>
                  <a:rPr lang="en-US" b="1" dirty="0"/>
                  <a:t>Online search </a:t>
                </a:r>
                <a:r>
                  <a:rPr lang="en-US" dirty="0"/>
                  <a:t>explores the real world one action at a time. Prediction is replaced by “act” and update by “observe.”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Useful for</a:t>
                </a:r>
              </a:p>
              <a:p>
                <a:pPr lvl="1"/>
                <a:r>
                  <a:rPr lang="en-US" b="1" dirty="0"/>
                  <a:t>Real-time problems</a:t>
                </a:r>
                <a:r>
                  <a:rPr lang="en-US" dirty="0"/>
                  <a:t>: When offline computation takes too long and there is a penalty for sitting around and thinking.</a:t>
                </a:r>
              </a:p>
              <a:p>
                <a:pPr lvl="1"/>
                <a:r>
                  <a:rPr lang="en-US" b="1" dirty="0"/>
                  <a:t>Nondeterministic domain</a:t>
                </a:r>
                <a:r>
                  <a:rPr lang="en-US" dirty="0"/>
                  <a:t>: Only focus on what actually happens instead of planning for everything!</a:t>
                </a:r>
              </a:p>
              <a:p>
                <a:pPr lvl="1"/>
                <a:r>
                  <a:rPr lang="en-US" b="1" dirty="0"/>
                  <a:t>Unknown environment</a:t>
                </a:r>
                <a:r>
                  <a:rPr lang="en-US" dirty="0"/>
                  <a:t>: The agent has no complete model of the environment. It needs to explore an unknown state space and/or what actions do. </a:t>
                </a:r>
                <a:br>
                  <a:rPr lang="en-US" dirty="0"/>
                </a:br>
                <a:r>
                  <a:rPr lang="en-US" dirty="0"/>
                  <a:t>I.e., it needs to learn the transition model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6F2D4E4-8EDB-4A8F-BC83-2065F739A0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886700" cy="4667249"/>
              </a:xfrm>
              <a:blipFill>
                <a:blip r:embed="rId2"/>
                <a:stretch>
                  <a:fillRect l="-696" t="-2350" r="-4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72B73AF8-6360-4423-8FC9-B99C20DD5A37}"/>
              </a:ext>
            </a:extLst>
          </p:cNvPr>
          <p:cNvGrpSpPr/>
          <p:nvPr/>
        </p:nvGrpSpPr>
        <p:grpSpPr>
          <a:xfrm>
            <a:off x="1371600" y="3429000"/>
            <a:ext cx="6670196" cy="990600"/>
            <a:chOff x="1524000" y="4318000"/>
            <a:chExt cx="6670196" cy="990600"/>
          </a:xfrm>
        </p:grpSpPr>
        <p:graphicFrame>
          <p:nvGraphicFramePr>
            <p:cNvPr id="7" name="Diagram 6">
              <a:extLst>
                <a:ext uri="{FF2B5EF4-FFF2-40B4-BE49-F238E27FC236}">
                  <a16:creationId xmlns:a16="http://schemas.microsoft.com/office/drawing/2014/main" id="{06345C14-DEF3-4B23-B4C8-9E33AD50E5F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23393423"/>
                </p:ext>
              </p:extLst>
            </p:nvPr>
          </p:nvGraphicFramePr>
          <p:xfrm>
            <a:off x="1524000" y="4343400"/>
            <a:ext cx="6096000" cy="9652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49F1FC-9B66-4D06-90CA-E1236537E4A1}"/>
                </a:ext>
              </a:extLst>
            </p:cNvPr>
            <p:cNvSpPr txBox="1"/>
            <p:nvPr/>
          </p:nvSpPr>
          <p:spPr>
            <a:xfrm>
              <a:off x="7620000" y="4318000"/>
              <a:ext cx="5741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/>
                <a:t>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66782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D77CF-01C3-4042-9B1D-6090012DC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Considerations for</a:t>
            </a:r>
            <a:br>
              <a:rPr lang="en-US" dirty="0"/>
            </a:br>
            <a:r>
              <a:rPr lang="en-US" dirty="0"/>
              <a:t>Online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C170-BDB8-47E2-887E-CFAB6D558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Knowledge</a:t>
            </a:r>
            <a:r>
              <a:rPr lang="en-US" dirty="0"/>
              <a:t>: What does the agent already know about the outcome of actions? E.g., does go north and then south lead to the same location?</a:t>
            </a:r>
          </a:p>
          <a:p>
            <a:endParaRPr lang="en-US" b="1" dirty="0"/>
          </a:p>
          <a:p>
            <a:r>
              <a:rPr lang="en-US" b="1" dirty="0"/>
              <a:t>Safely explorable state space/world</a:t>
            </a:r>
            <a:r>
              <a:rPr lang="en-US" dirty="0"/>
              <a:t>: There are </a:t>
            </a:r>
            <a:r>
              <a:rPr lang="en-US" b="1" dirty="0">
                <a:solidFill>
                  <a:srgbClr val="FF0000"/>
                </a:solidFill>
              </a:rPr>
              <a:t>no irreversible actions</a:t>
            </a:r>
            <a:r>
              <a:rPr lang="en-US" b="1" dirty="0"/>
              <a:t> </a:t>
            </a:r>
            <a:r>
              <a:rPr lang="en-US" dirty="0"/>
              <a:t>(e.g., traps, cliffs). At least the agent needs to be able to avoid these actions.</a:t>
            </a:r>
          </a:p>
          <a:p>
            <a:endParaRPr lang="en-US" dirty="0"/>
          </a:p>
          <a:p>
            <a:r>
              <a:rPr lang="en-US" b="1" dirty="0"/>
              <a:t>Exploration order</a:t>
            </a:r>
            <a:r>
              <a:rPr lang="en-US" dirty="0"/>
              <a:t>: Expanding nodes in </a:t>
            </a:r>
            <a:r>
              <a:rPr lang="en-US" b="1" dirty="0">
                <a:solidFill>
                  <a:srgbClr val="FF0000"/>
                </a:solidFill>
              </a:rPr>
              <a:t>local order </a:t>
            </a:r>
            <a:r>
              <a:rPr lang="en-US" dirty="0"/>
              <a:t>is more efficient if you have to execute the actions to get observations: Depth-first search with backtracking instead of BFS or A* Search.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032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06802-F881-48BB-B947-245B8B74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42878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Online Search:  Agent Program for </a:t>
            </a:r>
            <a:br>
              <a:rPr lang="en-US" sz="3600" dirty="0"/>
            </a:br>
            <a:r>
              <a:rPr lang="en-US" sz="3600" dirty="0"/>
              <a:t>Unknown Transition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A15F9E-CC23-4755-8DFC-0FC677B45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2590800"/>
            <a:ext cx="7315200" cy="40275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A4CC798-F7CC-4932-9665-53EE83AC2773}"/>
                  </a:ext>
                </a:extLst>
              </p:cNvPr>
              <p:cNvSpPr txBox="1"/>
              <p:nvPr/>
            </p:nvSpPr>
            <p:spPr>
              <a:xfrm>
                <a:off x="664745" y="1371600"/>
                <a:ext cx="754380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Environment is deterministic and completely observable (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𝑝𝑒𝑟𝑐𝑒𝑝𝑡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600" dirty="0"/>
                  <a:t>) but the transition model (function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𝑟𝑒𝑠𝑢𝑙𝑡</m:t>
                    </m:r>
                  </m:oMath>
                </a14:m>
                <a:r>
                  <a:rPr lang="en-US" sz="1600" dirty="0"/>
                  <a:t>) and the state space are unknown.</a:t>
                </a:r>
              </a:p>
              <a:p>
                <a:r>
                  <a:rPr lang="en-US" sz="1600" b="1" dirty="0"/>
                  <a:t>Approach</a:t>
                </a:r>
                <a:r>
                  <a:rPr lang="en-US" sz="1600" dirty="0"/>
                  <a:t>: The algorithm builds the map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𝑟𝑒𝑠𝑢𝑙𝑡</m:t>
                    </m:r>
                    <m:d>
                      <m:d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sz="1600" dirty="0"/>
                  <a:t> by trying all actions and backtracks when all actions in a state have been explored.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A4CC798-F7CC-4932-9665-53EE83AC27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745" y="1371600"/>
                <a:ext cx="7543800" cy="1077218"/>
              </a:xfrm>
              <a:prstGeom prst="rect">
                <a:avLst/>
              </a:prstGeom>
              <a:blipFill>
                <a:blip r:embed="rId3"/>
                <a:stretch>
                  <a:fillRect l="-404" t="-1695" b="-62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A677F34E-6960-4A5B-A687-612E284E84D8}"/>
              </a:ext>
            </a:extLst>
          </p:cNvPr>
          <p:cNvSpPr/>
          <p:nvPr/>
        </p:nvSpPr>
        <p:spPr>
          <a:xfrm>
            <a:off x="6248400" y="2283023"/>
            <a:ext cx="2164186" cy="307777"/>
          </a:xfrm>
          <a:prstGeom prst="wedgeRectCallout">
            <a:avLst>
              <a:gd name="adj1" fmla="val -63925"/>
              <a:gd name="adj2" fmla="val 2409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Learns results function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6BFA9E24-CDF4-499C-B79E-D25B4DEEFFA0}"/>
              </a:ext>
            </a:extLst>
          </p:cNvPr>
          <p:cNvSpPr/>
          <p:nvPr/>
        </p:nvSpPr>
        <p:spPr>
          <a:xfrm>
            <a:off x="6604841" y="2851031"/>
            <a:ext cx="1807745" cy="726509"/>
          </a:xfrm>
          <a:prstGeom prst="wedgeRectCallout">
            <a:avLst>
              <a:gd name="adj1" fmla="val -65921"/>
              <a:gd name="adj2" fmla="val 506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Untried and </a:t>
            </a:r>
            <a:r>
              <a:rPr lang="en-US" sz="1600" dirty="0" err="1"/>
              <a:t>unbacktracked</a:t>
            </a:r>
            <a:r>
              <a:rPr lang="en-US" sz="1600" dirty="0"/>
              <a:t> are the “frontier”</a:t>
            </a:r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3660A609-47DE-4ADF-9921-B26FBA231117}"/>
              </a:ext>
            </a:extLst>
          </p:cNvPr>
          <p:cNvSpPr/>
          <p:nvPr/>
        </p:nvSpPr>
        <p:spPr>
          <a:xfrm>
            <a:off x="4212214" y="4419600"/>
            <a:ext cx="3048000" cy="307777"/>
          </a:xfrm>
          <a:prstGeom prst="wedgeRectCallout">
            <a:avLst>
              <a:gd name="adj1" fmla="val -93787"/>
              <a:gd name="adj2" fmla="val 593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Record the found transition</a:t>
            </a:r>
          </a:p>
        </p:txBody>
      </p:sp>
    </p:spTree>
    <p:extLst>
      <p:ext uri="{BB962C8B-B14F-4D97-AF65-F5344CB8AC3E}">
        <p14:creationId xmlns:p14="http://schemas.microsoft.com/office/powerpoint/2010/main" val="36810059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313C7-9AF1-4761-868F-E85D90428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4072" y="629268"/>
            <a:ext cx="4732020" cy="1286160"/>
          </a:xfrm>
        </p:spPr>
        <p:txBody>
          <a:bodyPr anchor="b">
            <a:normAutofit/>
          </a:bodyPr>
          <a:lstStyle/>
          <a:p>
            <a:r>
              <a:rPr lang="en-US" sz="2800" dirty="0"/>
              <a:t>Important concepts that you should be able to explain and use now…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774A9-3326-4C00-884E-0E8291390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4073" y="2438400"/>
            <a:ext cx="4939867" cy="3785419"/>
          </a:xfrm>
        </p:spPr>
        <p:txBody>
          <a:bodyPr>
            <a:normAutofit/>
          </a:bodyPr>
          <a:lstStyle/>
          <a:p>
            <a:r>
              <a:rPr lang="en-US" sz="1700" dirty="0"/>
              <a:t>Difference between solution types:</a:t>
            </a:r>
          </a:p>
          <a:p>
            <a:pPr lvl="1"/>
            <a:r>
              <a:rPr lang="en-US" sz="1700" dirty="0"/>
              <a:t> a fixed actions sequence, and</a:t>
            </a:r>
          </a:p>
          <a:p>
            <a:pPr lvl="1"/>
            <a:r>
              <a:rPr lang="en-US" sz="1700" dirty="0"/>
              <a:t> a conditional plan (also called a strategy or policy).</a:t>
            </a:r>
          </a:p>
          <a:p>
            <a:r>
              <a:rPr lang="en-US" sz="1700" dirty="0"/>
              <a:t>What are belief states?</a:t>
            </a:r>
          </a:p>
          <a:p>
            <a:r>
              <a:rPr lang="en-US" sz="1700" dirty="0"/>
              <a:t>How actions can be used to coerce the world into states.</a:t>
            </a:r>
          </a:p>
          <a:p>
            <a:r>
              <a:rPr lang="en-US" sz="1700" dirty="0"/>
              <a:t>How observations can be used to learn about the state: State estimation with repeated predict and update steps.</a:t>
            </a:r>
          </a:p>
          <a:p>
            <a:r>
              <a:rPr lang="en-US" sz="1700" dirty="0"/>
              <a:t>The use of AND-OR trees.</a:t>
            </a:r>
          </a:p>
          <a:p>
            <a:endParaRPr lang="en-US" sz="1700" dirty="0"/>
          </a:p>
          <a:p>
            <a:endParaRPr lang="en-US" sz="1700" dirty="0"/>
          </a:p>
          <a:p>
            <a:endParaRPr lang="en-US" sz="1700" dirty="0"/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B586A7B6-C475-452B-BF7B-D1447DB2D0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l="65222" r="3855" b="2"/>
          <a:stretch/>
        </p:blipFill>
        <p:spPr>
          <a:xfrm>
            <a:off x="20" y="10"/>
            <a:ext cx="3476673" cy="6857990"/>
          </a:xfrm>
          <a:prstGeom prst="rect">
            <a:avLst/>
          </a:prstGeom>
          <a:effectLst/>
        </p:spPr>
      </p:pic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10700" y="2115117"/>
            <a:ext cx="4732020" cy="0"/>
          </a:xfrm>
          <a:prstGeom prst="line">
            <a:avLst/>
          </a:prstGeom>
          <a:ln w="19050">
            <a:solidFill>
              <a:srgbClr val="6882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460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A12E9B-5CBD-48F0-BA61-5D4D6B7267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99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5CBB57-E577-49C1-AF52-D54F6362F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5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Nondeterministic Actions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79998C-7107-469E-AFD1-868BB8491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0312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B004D9-BB78-4C90-99E9-26B51D247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Nondeterministic Actions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A98A81B8-EC8C-4D15-A4D6-463770E10A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Outcome of actions in the environment is nondeterministic = </a:t>
                </a:r>
                <a:r>
                  <a:rPr lang="en-US" b="1" dirty="0">
                    <a:solidFill>
                      <a:srgbClr val="FF0000"/>
                    </a:solidFill>
                  </a:rPr>
                  <a:t>transition model need to describe uncertainty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Example transition: </a:t>
                </a:r>
                <a:br>
                  <a:rPr lang="en-US" b="0" i="1" dirty="0">
                    <a:latin typeface="Cambria Math" panose="02040503050406030204" pitchFamily="18" charset="0"/>
                  </a:rPr>
                </a:br>
                <a:br>
                  <a:rPr lang="en-US" b="0" i="1" dirty="0">
                    <a:latin typeface="Cambria Math" panose="02040503050406030204" pitchFamily="18" charset="0"/>
                  </a:rPr>
                </a:br>
                <a:r>
                  <a:rPr lang="en-US" b="0" i="1" dirty="0">
                    <a:latin typeface="Cambria Math" panose="02040503050406030204" pitchFamily="18" charset="0"/>
                  </a:rPr>
                  <a:t>	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𝑅𝑒𝑠𝑢𝑙𝑡𝑠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</a:t>
                </a:r>
                <a:br>
                  <a:rPr lang="en-US" dirty="0"/>
                </a:br>
                <a:br>
                  <a:rPr lang="en-US" dirty="0"/>
                </a:br>
                <a:r>
                  <a:rPr lang="en-US" dirty="0"/>
                  <a:t>i.e., action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can lead to one of several states. </a:t>
                </a: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A98A81B8-EC8C-4D15-A4D6-463770E10A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46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6450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F55D-540F-4B2C-9309-DA830B7E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5448300" cy="1325563"/>
          </a:xfrm>
        </p:spPr>
        <p:txBody>
          <a:bodyPr/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Erratic Vacuum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41D23-CA4F-497B-8414-60B090A59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33599"/>
            <a:ext cx="7886700" cy="40433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Regular fully-observable vacuum world, but the action ‘</a:t>
            </a:r>
            <a:r>
              <a:rPr lang="en-US" b="1" dirty="0"/>
              <a:t>suck</a:t>
            </a:r>
            <a:r>
              <a:rPr lang="en-US" dirty="0"/>
              <a:t>’ is more powerful and </a:t>
            </a:r>
            <a:r>
              <a:rPr lang="en-US" b="1" dirty="0"/>
              <a:t>nondeterministic</a:t>
            </a:r>
            <a:r>
              <a:rPr lang="en-US" dirty="0"/>
              <a:t>:</a:t>
            </a:r>
          </a:p>
          <a:p>
            <a:endParaRPr lang="en-US" dirty="0"/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On a dirty square</a:t>
            </a:r>
            <a:r>
              <a:rPr lang="en-US" dirty="0"/>
              <a:t>: cleans the square and sometimes cleans dirt on adjacent squares as well.</a:t>
            </a:r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On a clean square</a:t>
            </a:r>
            <a:r>
              <a:rPr lang="en-US" dirty="0"/>
              <a:t>: sometimes deposits some dirt on the square.</a:t>
            </a:r>
          </a:p>
        </p:txBody>
      </p:sp>
      <p:pic>
        <p:nvPicPr>
          <p:cNvPr id="4" name="Picture 4" descr="vacuum2-environment">
            <a:extLst>
              <a:ext uri="{FF2B5EF4-FFF2-40B4-BE49-F238E27FC236}">
                <a16:creationId xmlns:a16="http://schemas.microsoft.com/office/drawing/2014/main" id="{A6C70B05-2B87-4CEA-9D3A-9FFD2CC89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76950" y="365126"/>
            <a:ext cx="2438400" cy="12475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98924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CCDBC-632E-4D75-8554-9AAFD7FCD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Erratic Vacuum World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AB69CD-DF0B-4FB0-AAAA-66403161EB8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750635"/>
                <a:ext cx="78867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𝑅𝑒𝑠𝑢𝑙𝑡𝑠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𝑆𝑢𝑐𝑘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{"/>
                        <m:endChr m:val="}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5, 7</m:t>
                        </m:r>
                      </m:e>
                    </m:d>
                  </m:oMath>
                </a14:m>
                <a:r>
                  <a:rPr lang="en-US" sz="2400" dirty="0"/>
                  <a:t> </a:t>
                </a:r>
                <a:br>
                  <a:rPr lang="en-US" sz="2400" dirty="0"/>
                </a:b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AB69CD-DF0B-4FB0-AAAA-66403161EB8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750635"/>
                <a:ext cx="7886700" cy="4351338"/>
              </a:xfrm>
              <a:blipFill>
                <a:blip r:embed="rId3"/>
                <a:stretch>
                  <a:fillRect l="-2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D99B1455-4B27-421D-9E70-100F08E32D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1208" y="2438400"/>
            <a:ext cx="3581584" cy="3086259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DC6D86E-E40B-4492-9844-C50E29EE73AE}"/>
              </a:ext>
            </a:extLst>
          </p:cNvPr>
          <p:cNvSpPr/>
          <p:nvPr/>
        </p:nvSpPr>
        <p:spPr>
          <a:xfrm>
            <a:off x="2418123" y="2815389"/>
            <a:ext cx="457424" cy="1528011"/>
          </a:xfrm>
          <a:custGeom>
            <a:avLst/>
            <a:gdLst>
              <a:gd name="connsiteX0" fmla="*/ 409298 w 457424"/>
              <a:gd name="connsiteY0" fmla="*/ 0 h 1528011"/>
              <a:gd name="connsiteX1" fmla="*/ 224 w 457424"/>
              <a:gd name="connsiteY1" fmla="*/ 794085 h 1528011"/>
              <a:gd name="connsiteX2" fmla="*/ 457424 w 457424"/>
              <a:gd name="connsiteY2" fmla="*/ 1528011 h 1528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424" h="1528011">
                <a:moveTo>
                  <a:pt x="409298" y="0"/>
                </a:moveTo>
                <a:cubicBezTo>
                  <a:pt x="200750" y="269708"/>
                  <a:pt x="-7797" y="539417"/>
                  <a:pt x="224" y="794085"/>
                </a:cubicBezTo>
                <a:cubicBezTo>
                  <a:pt x="8245" y="1048753"/>
                  <a:pt x="232834" y="1288382"/>
                  <a:pt x="457424" y="1528011"/>
                </a:cubicBezTo>
              </a:path>
            </a:pathLst>
          </a:cu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78F27AC-0723-4F2D-8E13-9AB00B1B93AA}"/>
              </a:ext>
            </a:extLst>
          </p:cNvPr>
          <p:cNvSpPr/>
          <p:nvPr/>
        </p:nvSpPr>
        <p:spPr>
          <a:xfrm>
            <a:off x="1876700" y="2815389"/>
            <a:ext cx="998847" cy="2237874"/>
          </a:xfrm>
          <a:custGeom>
            <a:avLst/>
            <a:gdLst>
              <a:gd name="connsiteX0" fmla="*/ 926658 w 998847"/>
              <a:gd name="connsiteY0" fmla="*/ 0 h 2237874"/>
              <a:gd name="connsiteX1" fmla="*/ 226 w 998847"/>
              <a:gd name="connsiteY1" fmla="*/ 1143000 h 2237874"/>
              <a:gd name="connsiteX2" fmla="*/ 998847 w 998847"/>
              <a:gd name="connsiteY2" fmla="*/ 2237874 h 2237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8847" h="2237874">
                <a:moveTo>
                  <a:pt x="926658" y="0"/>
                </a:moveTo>
                <a:cubicBezTo>
                  <a:pt x="457426" y="385010"/>
                  <a:pt x="-11805" y="770021"/>
                  <a:pt x="226" y="1143000"/>
                </a:cubicBezTo>
                <a:cubicBezTo>
                  <a:pt x="12257" y="1515979"/>
                  <a:pt x="505552" y="1876926"/>
                  <a:pt x="998847" y="2237874"/>
                </a:cubicBezTo>
              </a:path>
            </a:pathLst>
          </a:cu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8281A0-2514-4BF4-983D-9886716FB5DC}"/>
              </a:ext>
            </a:extLst>
          </p:cNvPr>
          <p:cNvSpPr/>
          <p:nvPr/>
        </p:nvSpPr>
        <p:spPr>
          <a:xfrm>
            <a:off x="2781208" y="2362200"/>
            <a:ext cx="1790792" cy="838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3862E7-DFD9-4731-B080-C6E0A3CD07D1}"/>
              </a:ext>
            </a:extLst>
          </p:cNvPr>
          <p:cNvSpPr/>
          <p:nvPr/>
        </p:nvSpPr>
        <p:spPr>
          <a:xfrm>
            <a:off x="2895416" y="4724400"/>
            <a:ext cx="3625700" cy="800259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4530BB-CD28-44D5-BE07-D5FF6D63BFAA}"/>
              </a:ext>
            </a:extLst>
          </p:cNvPr>
          <p:cNvSpPr txBox="1"/>
          <p:nvPr/>
        </p:nvSpPr>
        <p:spPr>
          <a:xfrm>
            <a:off x="6629400" y="4953000"/>
            <a:ext cx="1295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Goal states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08B828-1B39-4A4C-8EC7-0B9FE0E6B259}"/>
              </a:ext>
            </a:extLst>
          </p:cNvPr>
          <p:cNvSpPr txBox="1"/>
          <p:nvPr/>
        </p:nvSpPr>
        <p:spPr>
          <a:xfrm>
            <a:off x="628650" y="5646003"/>
            <a:ext cx="7219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need a conditional plan</a:t>
            </a:r>
          </a:p>
          <a:p>
            <a:r>
              <a:rPr lang="en-US" sz="2400" dirty="0"/>
              <a:t>	[Suck, </a:t>
            </a:r>
            <a:r>
              <a:rPr lang="en-US" sz="2400" b="1" dirty="0"/>
              <a:t>if</a:t>
            </a:r>
            <a:r>
              <a:rPr lang="en-US" sz="2400" dirty="0"/>
              <a:t> State = 5 </a:t>
            </a:r>
            <a:r>
              <a:rPr lang="en-US" sz="2400" b="1" dirty="0"/>
              <a:t>then</a:t>
            </a:r>
            <a:r>
              <a:rPr lang="en-US" sz="2400" dirty="0"/>
              <a:t> [Right, Suck] </a:t>
            </a:r>
            <a:r>
              <a:rPr lang="en-US" sz="2400" b="1" dirty="0"/>
              <a:t>else</a:t>
            </a:r>
            <a:r>
              <a:rPr lang="en-US" sz="2400" dirty="0"/>
              <a:t> []]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EC18A8-DBAA-4977-84C9-484FAF9A074D}"/>
              </a:ext>
            </a:extLst>
          </p:cNvPr>
          <p:cNvSpPr txBox="1"/>
          <p:nvPr/>
        </p:nvSpPr>
        <p:spPr>
          <a:xfrm>
            <a:off x="3524296" y="2057400"/>
            <a:ext cx="1295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Start State</a:t>
            </a:r>
          </a:p>
        </p:txBody>
      </p:sp>
    </p:spTree>
    <p:extLst>
      <p:ext uri="{BB962C8B-B14F-4D97-AF65-F5344CB8AC3E}">
        <p14:creationId xmlns:p14="http://schemas.microsoft.com/office/powerpoint/2010/main" val="1341079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D0180-37CE-4645-845C-D259D88C8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35059"/>
          </a:xfrm>
        </p:spPr>
        <p:txBody>
          <a:bodyPr>
            <a:noAutofit/>
          </a:bodyPr>
          <a:lstStyle/>
          <a:p>
            <a:r>
              <a:rPr lang="en-US" sz="3600" dirty="0"/>
              <a:t>Finding a Cond. Plan: AND-OR Search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AC616-12ED-4C09-8486-FC0D52534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FB45839-6246-449C-8EB2-D51F61869073}"/>
              </a:ext>
            </a:extLst>
          </p:cNvPr>
          <p:cNvGrpSpPr/>
          <p:nvPr/>
        </p:nvGrpSpPr>
        <p:grpSpPr>
          <a:xfrm>
            <a:off x="232321" y="1070043"/>
            <a:ext cx="6308308" cy="5254557"/>
            <a:chOff x="232321" y="990600"/>
            <a:chExt cx="6308308" cy="52545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8DD7FE8-09EB-43E6-90C5-92693E924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4800" y="990600"/>
              <a:ext cx="6235829" cy="525455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AFFFA7-C3AB-4AD4-BE16-A695AA7B665A}"/>
                </a:ext>
              </a:extLst>
            </p:cNvPr>
            <p:cNvSpPr txBox="1"/>
            <p:nvPr/>
          </p:nvSpPr>
          <p:spPr>
            <a:xfrm>
              <a:off x="232321" y="4721157"/>
              <a:ext cx="1502233" cy="95410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LOOP: No need to continue search. Solution is the same as above.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2E968F7-CD2F-4A18-A61D-549764EAD0DC}"/>
                </a:ext>
              </a:extLst>
            </p:cNvPr>
            <p:cNvSpPr/>
            <p:nvPr/>
          </p:nvSpPr>
          <p:spPr>
            <a:xfrm>
              <a:off x="957627" y="2861378"/>
              <a:ext cx="950495" cy="1275717"/>
            </a:xfrm>
            <a:custGeom>
              <a:avLst/>
              <a:gdLst>
                <a:gd name="connsiteX0" fmla="*/ 93717 w 1441254"/>
                <a:gd name="connsiteY0" fmla="*/ 2093495 h 2093495"/>
                <a:gd name="connsiteX1" fmla="*/ 141843 w 1441254"/>
                <a:gd name="connsiteY1" fmla="*/ 685800 h 2093495"/>
                <a:gd name="connsiteX2" fmla="*/ 1441254 w 1441254"/>
                <a:gd name="connsiteY2" fmla="*/ 0 h 209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1254" h="2093495">
                  <a:moveTo>
                    <a:pt x="93717" y="2093495"/>
                  </a:moveTo>
                  <a:cubicBezTo>
                    <a:pt x="5485" y="1564105"/>
                    <a:pt x="-82746" y="1034716"/>
                    <a:pt x="141843" y="685800"/>
                  </a:cubicBezTo>
                  <a:cubicBezTo>
                    <a:pt x="366432" y="336884"/>
                    <a:pt x="903843" y="168442"/>
                    <a:pt x="1441254" y="0"/>
                  </a:cubicBezTo>
                </a:path>
              </a:pathLst>
            </a:custGeom>
            <a:ln>
              <a:headEnd type="none" w="med" len="med"/>
              <a:tailEnd type="arrow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9DDAC49-DD22-49ED-96EF-E3F227D6AA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8200" y="2197310"/>
              <a:ext cx="609599" cy="39349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63935BC-114F-43E0-99C6-6A2A92EE156E}"/>
                </a:ext>
              </a:extLst>
            </p:cNvPr>
            <p:cNvCxnSpPr>
              <a:cxnSpLocks/>
            </p:cNvCxnSpPr>
            <p:nvPr/>
          </p:nvCxnSpPr>
          <p:spPr>
            <a:xfrm>
              <a:off x="1771649" y="2169320"/>
              <a:ext cx="561475" cy="455527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D11DD80-3C33-4DF8-8F59-9EEECE813A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1039" y="5141871"/>
              <a:ext cx="32084" cy="551691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C829DAC6-57AB-493C-9573-48806E70F346}"/>
                </a:ext>
              </a:extLst>
            </p:cNvPr>
            <p:cNvCxnSpPr>
              <a:cxnSpLocks/>
            </p:cNvCxnSpPr>
            <p:nvPr/>
          </p:nvCxnSpPr>
          <p:spPr>
            <a:xfrm>
              <a:off x="3012059" y="3733800"/>
              <a:ext cx="0" cy="475867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9F3421F-46F7-4E98-A090-E294C6895EE7}"/>
                </a:ext>
              </a:extLst>
            </p:cNvPr>
            <p:cNvSpPr txBox="1"/>
            <p:nvPr/>
          </p:nvSpPr>
          <p:spPr>
            <a:xfrm>
              <a:off x="1501711" y="1325861"/>
              <a:ext cx="62388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Suck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48DB944-E07E-487A-80A2-9FAACA52B904}"/>
                </a:ext>
              </a:extLst>
            </p:cNvPr>
            <p:cNvCxnSpPr/>
            <p:nvPr/>
          </p:nvCxnSpPr>
          <p:spPr>
            <a:xfrm flipH="1">
              <a:off x="1676400" y="1413808"/>
              <a:ext cx="1313447" cy="44105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9EB0D59-72E9-462D-ABF0-7C83B6B92CA8}"/>
                </a:ext>
              </a:extLst>
            </p:cNvPr>
            <p:cNvSpPr txBox="1"/>
            <p:nvPr/>
          </p:nvSpPr>
          <p:spPr>
            <a:xfrm>
              <a:off x="2613436" y="4571973"/>
              <a:ext cx="62388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Suck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E195783-9C2C-46C0-B52A-FEBD11831B05}"/>
                </a:ext>
              </a:extLst>
            </p:cNvPr>
            <p:cNvSpPr txBox="1"/>
            <p:nvPr/>
          </p:nvSpPr>
          <p:spPr>
            <a:xfrm>
              <a:off x="2807692" y="2946864"/>
              <a:ext cx="68108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Right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A1EBA94-D5D3-4AC2-8F6B-AA497D2EAF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33123" y="4500210"/>
              <a:ext cx="554080" cy="37659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EEC22D76-BAFD-46E9-AD6F-58E43B958684}"/>
                </a:ext>
              </a:extLst>
            </p:cNvPr>
            <p:cNvCxnSpPr>
              <a:cxnSpLocks/>
            </p:cNvCxnSpPr>
            <p:nvPr/>
          </p:nvCxnSpPr>
          <p:spPr>
            <a:xfrm>
              <a:off x="2362200" y="2939305"/>
              <a:ext cx="638831" cy="48969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D948D8B-EF70-4C09-AB2C-9B821EFE013B}"/>
              </a:ext>
            </a:extLst>
          </p:cNvPr>
          <p:cNvGrpSpPr/>
          <p:nvPr/>
        </p:nvGrpSpPr>
        <p:grpSpPr>
          <a:xfrm>
            <a:off x="5105400" y="1133567"/>
            <a:ext cx="3886200" cy="1152433"/>
            <a:chOff x="6324600" y="685800"/>
            <a:chExt cx="3886200" cy="115243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A77C5A2-CB48-4B61-B569-575BE5797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2110" y="849212"/>
              <a:ext cx="590580" cy="292115"/>
            </a:xfrm>
            <a:prstGeom prst="rect">
              <a:avLst/>
            </a:prstGeom>
          </p:spPr>
        </p:pic>
        <p:pic>
          <p:nvPicPr>
            <p:cNvPr id="5" name="Content Placeholder 7">
              <a:extLst>
                <a:ext uri="{FF2B5EF4-FFF2-40B4-BE49-F238E27FC236}">
                  <a16:creationId xmlns:a16="http://schemas.microsoft.com/office/drawing/2014/main" id="{B218A11C-3E1F-4FFE-8206-6AA92CBE7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43683" y="1342140"/>
              <a:ext cx="342918" cy="28576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DFAFB51-3856-4A9A-B28E-3F6106AE46B1}"/>
                </a:ext>
              </a:extLst>
            </p:cNvPr>
            <p:cNvSpPr txBox="1"/>
            <p:nvPr/>
          </p:nvSpPr>
          <p:spPr>
            <a:xfrm>
              <a:off x="7010400" y="859301"/>
              <a:ext cx="27018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OR node (choose action)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6713E7-4353-41E7-9DF7-E7A9BABD61D5}"/>
                </a:ext>
              </a:extLst>
            </p:cNvPr>
            <p:cNvSpPr txBox="1"/>
            <p:nvPr/>
          </p:nvSpPr>
          <p:spPr>
            <a:xfrm>
              <a:off x="7032690" y="1304739"/>
              <a:ext cx="31781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AND node (possible outcomes)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B4F31D0-678B-4312-8A13-B59198B99DA9}"/>
                </a:ext>
              </a:extLst>
            </p:cNvPr>
            <p:cNvSpPr/>
            <p:nvPr/>
          </p:nvSpPr>
          <p:spPr>
            <a:xfrm>
              <a:off x="6324600" y="685800"/>
              <a:ext cx="3886200" cy="1152433"/>
            </a:xfrm>
            <a:prstGeom prst="rect">
              <a:avLst/>
            </a:prstGeom>
            <a:noFill/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3C55AE5-90DE-4AE7-A1FC-7F7A7C56DDF5}"/>
              </a:ext>
            </a:extLst>
          </p:cNvPr>
          <p:cNvSpPr txBox="1"/>
          <p:nvPr/>
        </p:nvSpPr>
        <p:spPr>
          <a:xfrm>
            <a:off x="4257135" y="4661576"/>
            <a:ext cx="4654544" cy="2031325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Solution is shown with </a:t>
            </a:r>
            <a:r>
              <a:rPr lang="en-US" b="1" dirty="0"/>
              <a:t>bold</a:t>
            </a:r>
            <a:r>
              <a:rPr lang="en-US" dirty="0"/>
              <a:t> arrows:</a:t>
            </a:r>
          </a:p>
          <a:p>
            <a:r>
              <a:rPr lang="en-US" dirty="0"/>
              <a:t>[Suck, </a:t>
            </a:r>
            <a:r>
              <a:rPr lang="en-US" b="1" dirty="0"/>
              <a:t>if</a:t>
            </a:r>
            <a:r>
              <a:rPr lang="en-US" dirty="0"/>
              <a:t> State = 5 </a:t>
            </a:r>
            <a:r>
              <a:rPr lang="en-US" b="1" dirty="0"/>
              <a:t>then</a:t>
            </a:r>
            <a:r>
              <a:rPr lang="en-US" dirty="0"/>
              <a:t> [Right, Suck] </a:t>
            </a:r>
            <a:r>
              <a:rPr lang="en-US" b="1" dirty="0"/>
              <a:t>else</a:t>
            </a:r>
            <a:r>
              <a:rPr lang="en-US" dirty="0"/>
              <a:t> []]</a:t>
            </a:r>
          </a:p>
          <a:p>
            <a:endParaRPr lang="en-US" dirty="0"/>
          </a:p>
          <a:p>
            <a:r>
              <a:rPr lang="en-US" dirty="0"/>
              <a:t>Solution is a subtree that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has only GOAL leaf nodes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specifies one action at each OR node (state)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includes every outcome of AND nodes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8A2DF6-5F82-48B0-AA88-1210BB09475E}"/>
              </a:ext>
            </a:extLst>
          </p:cNvPr>
          <p:cNvSpPr/>
          <p:nvPr/>
        </p:nvSpPr>
        <p:spPr>
          <a:xfrm>
            <a:off x="609600" y="2740777"/>
            <a:ext cx="586829" cy="285530"/>
          </a:xfrm>
          <a:prstGeom prst="rect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B6BE5B8-90F6-445D-9856-8A2E7637BE4A}"/>
              </a:ext>
            </a:extLst>
          </p:cNvPr>
          <p:cNvSpPr/>
          <p:nvPr/>
        </p:nvSpPr>
        <p:spPr>
          <a:xfrm>
            <a:off x="1988999" y="5739937"/>
            <a:ext cx="586829" cy="285530"/>
          </a:xfrm>
          <a:prstGeom prst="rect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7298FB0-527D-458A-83AE-485569B98B4D}"/>
              </a:ext>
            </a:extLst>
          </p:cNvPr>
          <p:cNvSpPr/>
          <p:nvPr/>
        </p:nvSpPr>
        <p:spPr>
          <a:xfrm>
            <a:off x="2819400" y="1189794"/>
            <a:ext cx="586829" cy="28553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465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A71E1-1590-4517-A928-48A6D1159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AND-OR Tree search: Idea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54CF525-7D3F-4EEA-973F-3042015045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Descend the tree by trying an action in each OR node and considering all resulting states of the AND nodes. </a:t>
            </a:r>
          </a:p>
          <a:p>
            <a:r>
              <a:rPr lang="en-US" dirty="0"/>
              <a:t>Remove branches (actions) if we cannot find a subtree below that leads to only goal nodes.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(see failure in the code on the next slide).</a:t>
            </a:r>
          </a:p>
          <a:p>
            <a:r>
              <a:rPr lang="en-US" dirty="0"/>
              <a:t>Stop when we find a subtree that guarantees to only reach goal states.</a:t>
            </a:r>
          </a:p>
          <a:p>
            <a:r>
              <a:rPr lang="en-US" dirty="0"/>
              <a:t>Return the conditional plan that represents the subtree.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FC6D188-ACEE-43FA-ADA0-EF36BF071571}"/>
              </a:ext>
            </a:extLst>
          </p:cNvPr>
          <p:cNvGrpSpPr/>
          <p:nvPr/>
        </p:nvGrpSpPr>
        <p:grpSpPr>
          <a:xfrm>
            <a:off x="304800" y="1881505"/>
            <a:ext cx="4111079" cy="3501956"/>
            <a:chOff x="232321" y="990600"/>
            <a:chExt cx="6308308" cy="5254557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CFF01980-78D9-46DC-A2C6-56FA32790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4800" y="990600"/>
              <a:ext cx="6235829" cy="5254557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E0DFA97-1876-42C1-BB18-67E356AB3085}"/>
                </a:ext>
              </a:extLst>
            </p:cNvPr>
            <p:cNvSpPr txBox="1"/>
            <p:nvPr/>
          </p:nvSpPr>
          <p:spPr>
            <a:xfrm>
              <a:off x="232321" y="4721157"/>
              <a:ext cx="1502232" cy="117760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LOOP: No need to continue search. Solution is the same as above.</a:t>
              </a: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D7E1330-81FD-401D-8F65-11D5958B4AB3}"/>
                </a:ext>
              </a:extLst>
            </p:cNvPr>
            <p:cNvSpPr/>
            <p:nvPr/>
          </p:nvSpPr>
          <p:spPr>
            <a:xfrm>
              <a:off x="957627" y="2861378"/>
              <a:ext cx="950495" cy="1275717"/>
            </a:xfrm>
            <a:custGeom>
              <a:avLst/>
              <a:gdLst>
                <a:gd name="connsiteX0" fmla="*/ 93717 w 1441254"/>
                <a:gd name="connsiteY0" fmla="*/ 2093495 h 2093495"/>
                <a:gd name="connsiteX1" fmla="*/ 141843 w 1441254"/>
                <a:gd name="connsiteY1" fmla="*/ 685800 h 2093495"/>
                <a:gd name="connsiteX2" fmla="*/ 1441254 w 1441254"/>
                <a:gd name="connsiteY2" fmla="*/ 0 h 209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1254" h="2093495">
                  <a:moveTo>
                    <a:pt x="93717" y="2093495"/>
                  </a:moveTo>
                  <a:cubicBezTo>
                    <a:pt x="5485" y="1564105"/>
                    <a:pt x="-82746" y="1034716"/>
                    <a:pt x="141843" y="685800"/>
                  </a:cubicBezTo>
                  <a:cubicBezTo>
                    <a:pt x="366432" y="336884"/>
                    <a:pt x="903843" y="168442"/>
                    <a:pt x="1441254" y="0"/>
                  </a:cubicBezTo>
                </a:path>
              </a:pathLst>
            </a:custGeom>
            <a:ln>
              <a:headEnd type="none" w="med" len="med"/>
              <a:tailEnd type="arrow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DD1F4D6-4609-4C6D-B209-6C21BB220B1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8200" y="2197310"/>
              <a:ext cx="609599" cy="39349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38D571E5-7B61-4498-946C-61E55476ACA0}"/>
                </a:ext>
              </a:extLst>
            </p:cNvPr>
            <p:cNvCxnSpPr>
              <a:cxnSpLocks/>
            </p:cNvCxnSpPr>
            <p:nvPr/>
          </p:nvCxnSpPr>
          <p:spPr>
            <a:xfrm>
              <a:off x="1771649" y="2169320"/>
              <a:ext cx="561475" cy="455527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2F4B8DE2-ED85-4A52-B06A-C9C08D4135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1039" y="5141871"/>
              <a:ext cx="32084" cy="551691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FDD13759-390E-4FE9-8657-BEA391906716}"/>
                </a:ext>
              </a:extLst>
            </p:cNvPr>
            <p:cNvCxnSpPr>
              <a:cxnSpLocks/>
            </p:cNvCxnSpPr>
            <p:nvPr/>
          </p:nvCxnSpPr>
          <p:spPr>
            <a:xfrm>
              <a:off x="3012059" y="3733800"/>
              <a:ext cx="0" cy="475867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006325A-BDE7-41CF-86E1-D93AD128CD74}"/>
                </a:ext>
              </a:extLst>
            </p:cNvPr>
            <p:cNvSpPr txBox="1"/>
            <p:nvPr/>
          </p:nvSpPr>
          <p:spPr>
            <a:xfrm>
              <a:off x="1501710" y="1325861"/>
              <a:ext cx="696601" cy="39253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rgbClr val="FF0000"/>
                  </a:solidFill>
                </a:rPr>
                <a:t>Suck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B36ECEC-41D5-4677-99C0-9FB74EE16150}"/>
                </a:ext>
              </a:extLst>
            </p:cNvPr>
            <p:cNvCxnSpPr/>
            <p:nvPr/>
          </p:nvCxnSpPr>
          <p:spPr>
            <a:xfrm flipH="1">
              <a:off x="1676400" y="1413808"/>
              <a:ext cx="1313447" cy="44105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09F9395-4EC9-4588-A6DF-07EC3893C7D2}"/>
                </a:ext>
              </a:extLst>
            </p:cNvPr>
            <p:cNvSpPr txBox="1"/>
            <p:nvPr/>
          </p:nvSpPr>
          <p:spPr>
            <a:xfrm>
              <a:off x="2613437" y="4571974"/>
              <a:ext cx="696601" cy="39253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rgbClr val="FF0000"/>
                  </a:solidFill>
                </a:rPr>
                <a:t>Suck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3698E90-0154-4878-B94A-BC87126D344F}"/>
                </a:ext>
              </a:extLst>
            </p:cNvPr>
            <p:cNvSpPr txBox="1"/>
            <p:nvPr/>
          </p:nvSpPr>
          <p:spPr>
            <a:xfrm>
              <a:off x="2807692" y="2946864"/>
              <a:ext cx="755637" cy="39253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rgbClr val="FF0000"/>
                  </a:solidFill>
                </a:rPr>
                <a:t>Right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515D8CDE-FE23-49F9-8FCA-90BA9A36B8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33123" y="4500210"/>
              <a:ext cx="554080" cy="37659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CCD1161-5E03-43B6-B711-56734D1019C2}"/>
                </a:ext>
              </a:extLst>
            </p:cNvPr>
            <p:cNvCxnSpPr>
              <a:cxnSpLocks/>
            </p:cNvCxnSpPr>
            <p:nvPr/>
          </p:nvCxnSpPr>
          <p:spPr>
            <a:xfrm>
              <a:off x="2362200" y="2939305"/>
              <a:ext cx="638831" cy="48969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64144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2472</TotalTime>
  <Words>2225</Words>
  <Application>Microsoft Office PowerPoint</Application>
  <PresentationFormat>On-screen Show (4:3)</PresentationFormat>
  <Paragraphs>297</Paragraphs>
  <Slides>35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Calibri Light</vt:lpstr>
      <vt:lpstr>Cambria Math</vt:lpstr>
      <vt:lpstr>source sans pro</vt:lpstr>
      <vt:lpstr>Office Theme</vt:lpstr>
      <vt:lpstr>CS 5/7320  Artificial Intelligence  Search with Uncertainty AIMA Chapters 4.3-4.5</vt:lpstr>
      <vt:lpstr>Types of uncertainty we consider for now*</vt:lpstr>
      <vt:lpstr>Consequence of Uncertainty</vt:lpstr>
      <vt:lpstr>Nondeterministic Actions</vt:lpstr>
      <vt:lpstr>Nondeterministic Actions</vt:lpstr>
      <vt:lpstr>Example: Erratic Vacuum World</vt:lpstr>
      <vt:lpstr>Example: Erratic Vacuum World</vt:lpstr>
      <vt:lpstr>Finding a Cond. Plan: AND-OR Search Tree</vt:lpstr>
      <vt:lpstr>AND-OR Tree search: Idea</vt:lpstr>
      <vt:lpstr>AND-OR Recursive DFS Algorithm</vt:lpstr>
      <vt:lpstr>Use of Conditional Plans</vt:lpstr>
      <vt:lpstr>Search with no Observations</vt:lpstr>
      <vt:lpstr>No Observations</vt:lpstr>
      <vt:lpstr>Belief State</vt:lpstr>
      <vt:lpstr>Actions to Coerce the World into States</vt:lpstr>
      <vt:lpstr>Actions to Coerce the World into States</vt:lpstr>
      <vt:lpstr>Actions to Coerce the World into States</vt:lpstr>
      <vt:lpstr>Example: The reachable belief-state space for the deterministic, sensorless vacuum world</vt:lpstr>
      <vt:lpstr>Finding a Solution Sequence</vt:lpstr>
      <vt:lpstr>Partially Observable Environments</vt:lpstr>
      <vt:lpstr>Percepts and Observability</vt:lpstr>
      <vt:lpstr>Use Observations to Learn About the State</vt:lpstr>
      <vt:lpstr>Example: Deterministic local sensing vacuum world</vt:lpstr>
      <vt:lpstr>Solving Partially Observable Problems</vt:lpstr>
      <vt:lpstr>Solving Partially Observable Problems</vt:lpstr>
      <vt:lpstr>Solving Partially Observable Problems</vt:lpstr>
      <vt:lpstr>Solving Partially Observable Problems</vt:lpstr>
      <vt:lpstr>State Estimation and  Approximate Belief States</vt:lpstr>
      <vt:lpstr>Case Study</vt:lpstr>
      <vt:lpstr>Partially Observable 8-Puzzle</vt:lpstr>
      <vt:lpstr>Exploration</vt:lpstr>
      <vt:lpstr>Online Search</vt:lpstr>
      <vt:lpstr>Design Considerations for Online Search</vt:lpstr>
      <vt:lpstr>Online Search:  Agent Program for  Unknown Transition model</vt:lpstr>
      <vt:lpstr>Important concepts that you should be able to explain and use now…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5/732  Artificial Intelligence  Search with Uncertainty</dc:title>
  <dc:creator>michael</dc:creator>
  <cp:lastModifiedBy>Michael Hahsler</cp:lastModifiedBy>
  <cp:revision>43</cp:revision>
  <dcterms:created xsi:type="dcterms:W3CDTF">2021-02-12T23:04:30Z</dcterms:created>
  <dcterms:modified xsi:type="dcterms:W3CDTF">2022-03-24T16:32:31Z</dcterms:modified>
</cp:coreProperties>
</file>

<file path=docProps/thumbnail.jpeg>
</file>